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 id="2147483718" r:id="rId2"/>
    <p:sldMasterId id="2147483722" r:id="rId3"/>
  </p:sldMasterIdLst>
  <p:notesMasterIdLst>
    <p:notesMasterId r:id="rId66"/>
  </p:notesMasterIdLst>
  <p:handoutMasterIdLst>
    <p:handoutMasterId r:id="rId67"/>
  </p:handoutMasterIdLst>
  <p:sldIdLst>
    <p:sldId id="257" r:id="rId4"/>
    <p:sldId id="405" r:id="rId5"/>
    <p:sldId id="429" r:id="rId6"/>
    <p:sldId id="406" r:id="rId7"/>
    <p:sldId id="408" r:id="rId8"/>
    <p:sldId id="424" r:id="rId9"/>
    <p:sldId id="409" r:id="rId10"/>
    <p:sldId id="407" r:id="rId11"/>
    <p:sldId id="410" r:id="rId12"/>
    <p:sldId id="420" r:id="rId13"/>
    <p:sldId id="421" r:id="rId14"/>
    <p:sldId id="422" r:id="rId15"/>
    <p:sldId id="411" r:id="rId16"/>
    <p:sldId id="414" r:id="rId17"/>
    <p:sldId id="412" r:id="rId18"/>
    <p:sldId id="413" r:id="rId19"/>
    <p:sldId id="425" r:id="rId20"/>
    <p:sldId id="416" r:id="rId21"/>
    <p:sldId id="356" r:id="rId22"/>
    <p:sldId id="347" r:id="rId23"/>
    <p:sldId id="348" r:id="rId24"/>
    <p:sldId id="349" r:id="rId25"/>
    <p:sldId id="358" r:id="rId26"/>
    <p:sldId id="351" r:id="rId27"/>
    <p:sldId id="352" r:id="rId28"/>
    <p:sldId id="426" r:id="rId29"/>
    <p:sldId id="427" r:id="rId30"/>
    <p:sldId id="360" r:id="rId31"/>
    <p:sldId id="362" r:id="rId32"/>
    <p:sldId id="359" r:id="rId33"/>
    <p:sldId id="361" r:id="rId34"/>
    <p:sldId id="366" r:id="rId35"/>
    <p:sldId id="367" r:id="rId36"/>
    <p:sldId id="369" r:id="rId37"/>
    <p:sldId id="371" r:id="rId38"/>
    <p:sldId id="382" r:id="rId39"/>
    <p:sldId id="385" r:id="rId40"/>
    <p:sldId id="386" r:id="rId41"/>
    <p:sldId id="387" r:id="rId42"/>
    <p:sldId id="388" r:id="rId43"/>
    <p:sldId id="389" r:id="rId44"/>
    <p:sldId id="379" r:id="rId45"/>
    <p:sldId id="383" r:id="rId46"/>
    <p:sldId id="390" r:id="rId47"/>
    <p:sldId id="397" r:id="rId48"/>
    <p:sldId id="399" r:id="rId49"/>
    <p:sldId id="435" r:id="rId50"/>
    <p:sldId id="396" r:id="rId51"/>
    <p:sldId id="430" r:id="rId52"/>
    <p:sldId id="431" r:id="rId53"/>
    <p:sldId id="402" r:id="rId54"/>
    <p:sldId id="404" r:id="rId55"/>
    <p:sldId id="432" r:id="rId56"/>
    <p:sldId id="433" r:id="rId57"/>
    <p:sldId id="434" r:id="rId58"/>
    <p:sldId id="428" r:id="rId59"/>
    <p:sldId id="436" r:id="rId60"/>
    <p:sldId id="437" r:id="rId61"/>
    <p:sldId id="438" r:id="rId62"/>
    <p:sldId id="439" r:id="rId63"/>
    <p:sldId id="391" r:id="rId64"/>
    <p:sldId id="395" r:id="rId65"/>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xmlns:mc="http://schemas.openxmlformats.org/markup-compatibility/2006" xmlns:a14="http://schemas.microsoft.com/office/drawing/2010/main" val="FF0000" mc:Ignorable=""/>
        </p14:laserClr>
      </p:ext>
      <p:ext uri="{2FDB2607-1784-4EEB-B798-7EB5836EED8A}">
        <p14:showMediaCtrls xmlns="" xmlns:p14="http://schemas.microsoft.com/office/powerpoint/2010/main" val="1"/>
      </p:ext>
    </p:extLst>
  </p:showPr>
  <p:clrMru>
    <a:srgbClr val="F3AF35"/>
    <a:srgbClr val="9C42E6"/>
    <a:srgbClr val="FF0066"/>
    <a:srgbClr val="D1943B"/>
    <a:srgbClr val="F6AE1E"/>
    <a:srgbClr val="FFFFFF"/>
    <a:srgbClr val="000000"/>
    <a:srgbClr val="333333"/>
    <a:srgbClr val="292929"/>
    <a:srgbClr val="F8F57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19" autoAdjust="0"/>
    <p:restoredTop sz="87634" autoAdjust="0"/>
  </p:normalViewPr>
  <p:slideViewPr>
    <p:cSldViewPr snapToGrid="0">
      <p:cViewPr>
        <p:scale>
          <a:sx n="60" d="100"/>
          <a:sy n="60" d="100"/>
        </p:scale>
        <p:origin x="-1956" y="-768"/>
      </p:cViewPr>
      <p:guideLst>
        <p:guide orient="horz" pos="204"/>
        <p:guide orient="horz" pos="912"/>
        <p:guide orient="horz" pos="1484"/>
        <p:guide orient="horz" pos="1200"/>
        <p:guide orient="horz" pos="2389"/>
        <p:guide orient="horz" pos="4176"/>
        <p:guide pos="2880"/>
        <p:guide pos="240"/>
        <p:guide pos="460"/>
        <p:guide pos="5520"/>
        <p:guide pos="863"/>
        <p:guide pos="5299"/>
      </p:guideLst>
    </p:cSldViewPr>
  </p:slideViewPr>
  <p:notesTextViewPr>
    <p:cViewPr>
      <p:scale>
        <a:sx n="100" d="100"/>
        <a:sy n="100" d="100"/>
      </p:scale>
      <p:origin x="0" y="0"/>
    </p:cViewPr>
  </p:notesTextViewPr>
  <p:sorterViewPr>
    <p:cViewPr>
      <p:scale>
        <a:sx n="25" d="100"/>
        <a:sy n="25" d="100"/>
      </p:scale>
      <p:origin x="0" y="0"/>
    </p:cViewPr>
  </p:sorterViewPr>
  <p:notesViewPr>
    <p:cSldViewPr snapToGrid="0" showGuides="1">
      <p:cViewPr varScale="1">
        <p:scale>
          <a:sx n="99" d="100"/>
          <a:sy n="99" d="100"/>
        </p:scale>
        <p:origin x="-3204"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PDC 2009</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4/28/2011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 xmlns:p14="http://schemas.microsoft.com/office/powerpoint/2010/main" val="674378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PDC 2009</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4/28/2011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 xmlns:p14="http://schemas.microsoft.com/office/powerpoint/2010/main" val="4075811461"/>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4/28/2011 3:44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4/28/2011 3:44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4/28/2011 3:44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4/28/2011 3:44 PM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730249" y="3792538"/>
            <a:ext cx="7681914"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5-10153_PDC_Breakout_Support_11-15\Template\Artwork\pdc_logo.png"/>
          <p:cNvPicPr>
            <a:picLocks noChangeAspect="1" noChangeArrowheads="1"/>
          </p:cNvPicPr>
          <p:nvPr userDrawn="1"/>
        </p:nvPicPr>
        <p:blipFill>
          <a:blip r:embed="rId3"/>
          <a:srcRect/>
          <a:stretch>
            <a:fillRect/>
          </a:stretch>
        </p:blipFill>
        <p:spPr bwMode="auto">
          <a:xfrm>
            <a:off x="7162800" y="6350793"/>
            <a:ext cx="1600200" cy="371475"/>
          </a:xfrm>
          <a:prstGeom prst="rect">
            <a:avLst/>
          </a:prstGeom>
          <a:noFill/>
        </p:spPr>
      </p:pic>
      <p:sp>
        <p:nvSpPr>
          <p:cNvPr id="6" name="Text Placeholder 5"/>
          <p:cNvSpPr>
            <a:spLocks noGrp="1"/>
          </p:cNvSpPr>
          <p:nvPr>
            <p:ph type="body" sz="quarter" idx="10" hasCustomPrompt="1"/>
          </p:nvPr>
        </p:nvSpPr>
        <p:spPr>
          <a:xfrm>
            <a:off x="381000" y="323850"/>
            <a:ext cx="2712244" cy="276999"/>
          </a:xfrm>
        </p:spPr>
        <p:txBody>
          <a:bodyPr/>
          <a:lstStyle>
            <a:lvl1pPr marL="0" indent="0">
              <a:buNone/>
              <a:defRPr sz="2000" baseline="0"/>
            </a:lvl1pPr>
          </a:lstStyle>
          <a:p>
            <a:pPr lvl="0"/>
            <a:r>
              <a:rPr lang="en-US" dirty="0" smtClean="0"/>
              <a:t>Session Code: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7924800" y="0"/>
            <a:ext cx="12192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dirty="0">
                <a:solidFill>
                  <a:srgbClr val="CDD5E1"/>
                </a:solidFill>
                <a:latin typeface="+mn-lt"/>
                <a:ea typeface="+mn-ea"/>
                <a:cs typeface="+mn-cs"/>
              </a:rPr>
              <a:t>&gt;&gt;FUTURE</a:t>
            </a:r>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799"/>
            <a:ext cx="8382000"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7924800" y="0"/>
            <a:ext cx="12192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dirty="0">
                <a:solidFill>
                  <a:srgbClr val="CDD5E1"/>
                </a:solidFill>
                <a:latin typeface="+mn-lt"/>
                <a:ea typeface="+mn-ea"/>
                <a:cs typeface="+mn-cs"/>
              </a:rPr>
              <a:t>&gt;&gt;FUTURE</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7799"/>
            <a:ext cx="4114800" cy="2093567"/>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799"/>
            <a:ext cx="4114800" cy="2093567"/>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userDrawn="1"/>
        </p:nvSpPr>
        <p:spPr>
          <a:xfrm>
            <a:off x="7924800" y="0"/>
            <a:ext cx="12192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dirty="0">
                <a:solidFill>
                  <a:srgbClr val="CDD5E1"/>
                </a:solidFill>
                <a:latin typeface="+mn-lt"/>
                <a:ea typeface="+mn-ea"/>
                <a:cs typeface="+mn-cs"/>
              </a:rPr>
              <a:t>&gt;&gt;FUTURE</a:t>
            </a:r>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72656"/>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7800"/>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72656"/>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7924800" y="0"/>
            <a:ext cx="12192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dirty="0">
                <a:solidFill>
                  <a:srgbClr val="CDD5E1"/>
                </a:solidFill>
                <a:latin typeface="+mn-lt"/>
                <a:ea typeface="+mn-ea"/>
                <a:cs typeface="+mn-cs"/>
              </a:rPr>
              <a:t>&gt;&gt;FUTURE</a:t>
            </a:r>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2"/>
          <p:cNvSpPr txBox="1"/>
          <p:nvPr userDrawn="1"/>
        </p:nvSpPr>
        <p:spPr>
          <a:xfrm>
            <a:off x="7924800" y="0"/>
            <a:ext cx="12192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dirty="0">
                <a:solidFill>
                  <a:srgbClr val="CDD5E1"/>
                </a:solidFill>
                <a:latin typeface="+mn-lt"/>
                <a:ea typeface="+mn-ea"/>
                <a:cs typeface="+mn-cs"/>
              </a:rPr>
              <a:t>&gt;&gt;FUTURE</a:t>
            </a:r>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7924800" y="0"/>
            <a:ext cx="12192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dirty="0">
                <a:solidFill>
                  <a:srgbClr val="CDD5E1"/>
                </a:solidFill>
                <a:latin typeface="+mn-lt"/>
                <a:ea typeface="+mn-ea"/>
                <a:cs typeface="+mn-cs"/>
              </a:rPr>
              <a:t>&gt;&gt;FUTURE</a:t>
            </a:r>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Microsoft logo and tagline"/>
          <p:cNvPicPr>
            <a:picLocks noChangeArrowheads="1"/>
          </p:cNvPicPr>
          <p:nvPr userDrawn="1"/>
        </p:nvPicPr>
        <p:blipFill>
          <a:blip r:embed="rId3"/>
          <a:srcRect/>
          <a:stretch>
            <a:fillRect/>
          </a:stretch>
        </p:blipFill>
        <p:spPr bwMode="black">
          <a:xfrm>
            <a:off x="2274888" y="2895600"/>
            <a:ext cx="4594225" cy="990600"/>
          </a:xfrm>
          <a:prstGeom prst="rect">
            <a:avLst/>
          </a:prstGeom>
          <a:noFill/>
          <a:ln w="9525">
            <a:noFill/>
            <a:miter lim="800000"/>
            <a:headEnd/>
            <a:tailEnd/>
          </a:ln>
        </p:spPr>
      </p:pic>
      <p:pic>
        <p:nvPicPr>
          <p:cNvPr id="3" name="Picture 3" descr="PDClogo_info.png"/>
          <p:cNvPicPr>
            <a:picLocks noChangeAspect="1"/>
          </p:cNvPicPr>
          <p:nvPr userDrawn="1"/>
        </p:nvPicPr>
        <p:blipFill>
          <a:blip r:embed="rId4"/>
          <a:srcRect/>
          <a:stretch>
            <a:fillRect/>
          </a:stretch>
        </p:blipFill>
        <p:spPr bwMode="auto">
          <a:xfrm>
            <a:off x="7010400" y="228600"/>
            <a:ext cx="1771650" cy="590550"/>
          </a:xfrm>
          <a:prstGeom prst="rect">
            <a:avLst/>
          </a:prstGeom>
          <a:noFill/>
          <a:ln w="9525">
            <a:noFill/>
            <a:miter lim="800000"/>
            <a:headEnd/>
            <a:tailEnd/>
          </a:ln>
        </p:spPr>
      </p:pic>
      <p:sp>
        <p:nvSpPr>
          <p:cNvPr id="4" name="Text Box 3"/>
          <p:cNvSpPr txBox="1">
            <a:spLocks noChangeArrowheads="1"/>
          </p:cNvSpPr>
          <p:nvPr userDrawn="1"/>
        </p:nvSpPr>
        <p:spPr bwMode="blackWhite">
          <a:xfrm>
            <a:off x="381000" y="6248400"/>
            <a:ext cx="8382000" cy="523875"/>
          </a:xfrm>
          <a:prstGeom prst="rect">
            <a:avLst/>
          </a:prstGeom>
          <a:noFill/>
          <a:ln w="12700">
            <a:noFill/>
            <a:miter lim="800000"/>
            <a:headEnd type="none" w="sm" len="sm"/>
            <a:tailEnd type="none" w="sm" len="sm"/>
          </a:ln>
        </p:spPr>
        <p:txBody>
          <a:bodyPr wrap="square" lIns="91425" tIns="45713" rIns="91425" bIns="45713">
            <a:prstTxWarp prst="textNoShape">
              <a:avLst/>
            </a:prstTxWarp>
            <a:spAutoFit/>
          </a:bodyPr>
          <a:lstStyle/>
          <a:p>
            <a:pPr defTabSz="912813" eaLnBrk="0" hangingPunct="0"/>
            <a:r>
              <a:rPr lang="en-US" sz="700" dirty="0">
                <a:solidFill>
                  <a:schemeClr val="tx1"/>
                </a:solidFill>
                <a:latin typeface="Segoe UI" pitchFamily="34" charset="0"/>
                <a:ea typeface="Arial" pitchFamily="-123" charset="0"/>
                <a:cs typeface="Segoe UI" pitchFamily="34" charset="0"/>
              </a:rPr>
              <a:t>© 2009 Microsoft Corporation. All rights reserved. Microsoft, Windows, Windows Vista and other product names are or may be registered trademarks and/or trademarks in the U.S. and/or other countries.</a:t>
            </a:r>
          </a:p>
          <a:p>
            <a:pPr defTabSz="912813" eaLnBrk="0" hangingPunct="0"/>
            <a:r>
              <a:rPr lang="en-US" sz="700" dirty="0">
                <a:solidFill>
                  <a:schemeClr val="tx1"/>
                </a:solidFill>
                <a:latin typeface="Segoe UI" pitchFamily="34" charset="0"/>
                <a:ea typeface="Arial" pitchFamily="-123"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686053"/>
            <a:ext cx="7043208" cy="1523494"/>
          </a:xfrm>
        </p:spPr>
        <p:txBody>
          <a:bodyPr anchor="ctr" anchorCtr="0">
            <a:noAutofit/>
          </a:bodyPr>
          <a:lstStyle>
            <a:lvl1pPr>
              <a:lnSpc>
                <a:spcPct val="90000"/>
              </a:lnSpc>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1368955" y="3792538"/>
            <a:ext cx="7043208"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0" b="1" i="1" u="none" strike="noStrike" kern="1200" cap="none" spc="-642" normalizeH="0" baseline="0" noProof="0" dirty="0" smtClean="0">
                <a:ln w="11430"/>
                <a:solidFill>
                  <a:schemeClr val="accent3"/>
                </a:solidFill>
                <a:effectLst/>
                <a:uLnTx/>
                <a:uFillTx/>
                <a:latin typeface="+mj-lt"/>
                <a:ea typeface="+mn-ea"/>
                <a:cs typeface="+mn-cs"/>
              </a:defRPr>
            </a:lvl1pPr>
          </a:lstStyle>
          <a:p>
            <a:pPr lvl="0"/>
            <a:r>
              <a:rPr lang="en-US" dirty="0" smtClean="0"/>
              <a:t>click to…</a:t>
            </a:r>
          </a:p>
        </p:txBody>
      </p:sp>
      <p:pic>
        <p:nvPicPr>
          <p:cNvPr id="5" name="Picture 2" descr="\\SERVER3\Restrict\FTP_Root\Clients\White_Whale\5-10153_PDC_Breakout_Support_11-15\Template\Artwork\pdc_logo.png"/>
          <p:cNvPicPr>
            <a:picLocks noChangeAspect="1" noChangeArrowheads="1"/>
          </p:cNvPicPr>
          <p:nvPr userDrawn="1"/>
        </p:nvPicPr>
        <p:blipFill>
          <a:blip r:embed="rId3"/>
          <a:srcRect/>
          <a:stretch>
            <a:fillRect/>
          </a:stretch>
        </p:blipFill>
        <p:spPr bwMode="auto">
          <a:xfrm>
            <a:off x="7162800" y="6350793"/>
            <a:ext cx="1600200" cy="3714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553998"/>
          </a:xfrm>
        </p:spPr>
        <p:txBody>
          <a:bodyPr/>
          <a:lstStyle>
            <a:lvl1pPr>
              <a:defRPr sz="40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 With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nip Single Corner Rectangle 5"/>
          <p:cNvSpPr/>
          <p:nvPr userDrawn="1"/>
        </p:nvSpPr>
        <p:spPr>
          <a:xfrm rot="16200000">
            <a:off x="6324600" y="2514600"/>
            <a:ext cx="2667000" cy="2971800"/>
          </a:xfrm>
          <a:prstGeom prst="snip1Rect">
            <a:avLst/>
          </a:prstGeom>
          <a:solidFill>
            <a:srgbClr val="DBD7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p:cNvCxnSpPr/>
          <p:nvPr userDrawn="1"/>
        </p:nvCxnSpPr>
        <p:spPr>
          <a:xfrm rot="5400000" flipH="1" flipV="1">
            <a:off x="6019800" y="2514600"/>
            <a:ext cx="609600" cy="609600"/>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629400" y="2514600"/>
            <a:ext cx="2514600" cy="1588"/>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5400000">
            <a:off x="4914901" y="4229100"/>
            <a:ext cx="2209800" cy="3175"/>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370013" y="686053"/>
            <a:ext cx="7043208" cy="1523494"/>
          </a:xfrm>
        </p:spPr>
        <p:txBody>
          <a:bodyPr anchor="ctr" anchorCtr="0">
            <a:noAutofit/>
          </a:bodyPr>
          <a:lstStyle>
            <a:lvl1pPr>
              <a:lnSpc>
                <a:spcPct val="90000"/>
              </a:lnSpc>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1368955" y="3792538"/>
            <a:ext cx="4574645"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0" b="1" i="1" u="none" strike="noStrike" kern="1200" cap="none" spc="-642" normalizeH="0" baseline="0" noProof="0" dirty="0" smtClean="0">
                <a:ln w="11430"/>
                <a:solidFill>
                  <a:schemeClr val="accent3"/>
                </a:solidFill>
                <a:effectLst/>
                <a:uLnTx/>
                <a:uFillTx/>
                <a:latin typeface="+mj-lt"/>
                <a:ea typeface="+mn-ea"/>
                <a:cs typeface="+mn-cs"/>
              </a:defRPr>
            </a:lvl1pPr>
          </a:lstStyle>
          <a:p>
            <a:pPr lvl="0"/>
            <a:r>
              <a:rPr lang="en-US" dirty="0" smtClean="0"/>
              <a:t>click to…</a:t>
            </a:r>
          </a:p>
        </p:txBody>
      </p:sp>
      <p:pic>
        <p:nvPicPr>
          <p:cNvPr id="5" name="Picture 2" descr="\\SERVER3\Restrict\FTP_Root\Clients\White_Whale\5-10153_PDC_Breakout_Support_11-15\Template\Artwork\pdc_logo.png"/>
          <p:cNvPicPr>
            <a:picLocks noChangeAspect="1" noChangeArrowheads="1"/>
          </p:cNvPicPr>
          <p:nvPr userDrawn="1"/>
        </p:nvPicPr>
        <p:blipFill>
          <a:blip r:embed="rId3"/>
          <a:srcRect/>
          <a:stretch>
            <a:fillRect/>
          </a:stretch>
        </p:blipFill>
        <p:spPr bwMode="auto">
          <a:xfrm>
            <a:off x="7162800" y="6350793"/>
            <a:ext cx="1600200" cy="37147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799"/>
            <a:ext cx="8382000"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7799"/>
            <a:ext cx="4114800" cy="2093567"/>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799"/>
            <a:ext cx="4114800" cy="2093567"/>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72656"/>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7800"/>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72656"/>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23850"/>
            <a:ext cx="8382000"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32" r:id="rId3"/>
    <p:sldLayoutId id="2147483696" r:id="rId4"/>
    <p:sldLayoutId id="2147483697" r:id="rId5"/>
    <p:sldLayoutId id="2147483698" r:id="rId6"/>
    <p:sldLayoutId id="2147483699" r:id="rId7"/>
    <p:sldLayoutId id="2147483700" r:id="rId8"/>
    <p:sldLayoutId id="2147483701" r:id="rId9"/>
    <p:sldLayoutId id="2147483725" r:id="rId10"/>
    <p:sldLayoutId id="2147483726" r:id="rId11"/>
    <p:sldLayoutId id="2147483729" r:id="rId12"/>
    <p:sldLayoutId id="2147483728" r:id="rId13"/>
    <p:sldLayoutId id="2147483730" r:id="rId14"/>
    <p:sldLayoutId id="2147483731" r:id="rId15"/>
    <p:sldLayoutId id="2147483724" r:id="rId16"/>
    <p:sldLayoutId id="2147483702" r:id="rId17"/>
    <p:sldLayoutId id="2147483703" r:id="rId18"/>
    <p:sldLayoutId id="2147483704"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Clr>
          <a:srgbClr val="C3D69B"/>
        </a:buClr>
        <a:buSzPct val="90000"/>
        <a:buFont typeface="Segoe UI" pitchFamily="34" charset="0"/>
        <a:buChar char="&gt;"/>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Clr>
          <a:srgbClr val="C3D69B"/>
        </a:buClr>
        <a:buSzPct val="90000"/>
        <a:buFont typeface="Segoe UI" pitchFamily="34" charset="0"/>
        <a:buChar char="&gt;"/>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Clr>
          <a:srgbClr val="C3D69B"/>
        </a:buClr>
        <a:buSzPct val="90000"/>
        <a:buFont typeface="Segoe UI" pitchFamily="34" charset="0"/>
        <a:buChar char="&gt;"/>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nip Single Corner Rectangle 4"/>
          <p:cNvSpPr/>
          <p:nvPr/>
        </p:nvSpPr>
        <p:spPr>
          <a:xfrm>
            <a:off x="381000" y="1447800"/>
            <a:ext cx="8382000" cy="5181600"/>
          </a:xfrm>
          <a:prstGeom prst="snip1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nip Single Corner Rectangle 4"/>
          <p:cNvSpPr/>
          <p:nvPr/>
        </p:nvSpPr>
        <p:spPr>
          <a:xfrm>
            <a:off x="381000" y="1447800"/>
            <a:ext cx="8382000" cy="5181600"/>
          </a:xfrm>
          <a:prstGeom prst="snip1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Placeholder 1"/>
          <p:cNvSpPr>
            <a:spLocks noGrp="1"/>
          </p:cNvSpPr>
          <p:nvPr>
            <p:ph type="title"/>
          </p:nvPr>
        </p:nvSpPr>
        <p:spPr>
          <a:xfrm>
            <a:off x="381000" y="323850"/>
            <a:ext cx="8382000" cy="5539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3"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8" Type="http://schemas.openxmlformats.org/officeDocument/2006/relationships/hyperlink" Target="http://www.cnblogs.com/beniao/archive/2010/08/11/1797537.html" TargetMode="External"/><Relationship Id="rId3" Type="http://schemas.openxmlformats.org/officeDocument/2006/relationships/image" Target="../media/image38.png"/><Relationship Id="rId7" Type="http://schemas.openxmlformats.org/officeDocument/2006/relationships/hyperlink" Target="http://www.microsoftpdc.com/2009/FT24"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channel9.msdn.com/Blogs/pdc2008/TL33" TargetMode="External"/><Relationship Id="rId5" Type="http://schemas.openxmlformats.org/officeDocument/2006/relationships/hyperlink" Target="http://msdn.microsoft.com/zh-cn/magazine/ee291628.aspx" TargetMode="External"/><Relationship Id="rId4" Type="http://schemas.openxmlformats.org/officeDocument/2006/relationships/hyperlink" Target="http://mef.codeplex.co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Managed Extensibility Framework</a:t>
            </a:r>
            <a:br>
              <a:rPr lang="en-US" dirty="0" smtClean="0"/>
            </a:br>
            <a:r>
              <a:rPr lang="zh-CN" altLang="en-US" dirty="0" smtClean="0">
                <a:solidFill>
                  <a:schemeClr val="tx1">
                    <a:lumMod val="75000"/>
                  </a:schemeClr>
                </a:solidFill>
              </a:rPr>
              <a:t>托管可扩展性框架</a:t>
            </a:r>
            <a:endParaRPr lang="en-US" sz="3200" b="0" i="1" dirty="0">
              <a:solidFill>
                <a:schemeClr val="tx1">
                  <a:lumMod val="75000"/>
                </a:schemeClr>
              </a:solidFill>
            </a:endParaRPr>
          </a:p>
        </p:txBody>
      </p:sp>
      <p:sp>
        <p:nvSpPr>
          <p:cNvPr id="3" name="Subtitle 2"/>
          <p:cNvSpPr>
            <a:spLocks noGrp="1"/>
          </p:cNvSpPr>
          <p:nvPr>
            <p:ph type="subTitle" idx="1"/>
          </p:nvPr>
        </p:nvSpPr>
        <p:spPr>
          <a:xfrm>
            <a:off x="6106262" y="5022288"/>
            <a:ext cx="1366565" cy="461665"/>
          </a:xfrm>
        </p:spPr>
        <p:txBody>
          <a:bodyPr/>
          <a:lstStyle/>
          <a:p>
            <a:r>
              <a:rPr lang="zh-CN" altLang="en-US" sz="2400" dirty="0" smtClean="0"/>
              <a:t>秦春林</a:t>
            </a:r>
            <a:endParaRPr lang="en-US" sz="2400" dirty="0" smtClean="0"/>
          </a:p>
        </p:txBody>
      </p:sp>
      <p:sp>
        <p:nvSpPr>
          <p:cNvPr id="6" name="Text Placeholder 5"/>
          <p:cNvSpPr>
            <a:spLocks noGrp="1"/>
          </p:cNvSpPr>
          <p:nvPr>
            <p:ph type="body" sz="quarter" idx="10"/>
          </p:nvPr>
        </p:nvSpPr>
        <p:spPr>
          <a:xfrm>
            <a:off x="2194035" y="5305753"/>
            <a:ext cx="2712244" cy="276999"/>
          </a:xfrm>
        </p:spPr>
        <p:txBody>
          <a:bodyPr/>
          <a:lstStyle/>
          <a:p>
            <a:r>
              <a:rPr lang="en-US" dirty="0" smtClean="0"/>
              <a:t>2011</a:t>
            </a:r>
            <a:r>
              <a:rPr lang="en-US" altLang="zh-CN" dirty="0" smtClean="0"/>
              <a:t>-04-28</a:t>
            </a:r>
            <a:endParaRPr lang="en-US" dirty="0"/>
          </a:p>
        </p:txBody>
      </p:sp>
      <p:pic>
        <p:nvPicPr>
          <p:cNvPr id="5" name="图片 4" descr="logo.png"/>
          <p:cNvPicPr>
            <a:picLocks noChangeAspect="1"/>
          </p:cNvPicPr>
          <p:nvPr/>
        </p:nvPicPr>
        <p:blipFill>
          <a:blip r:embed="rId3"/>
          <a:stretch>
            <a:fillRect/>
          </a:stretch>
        </p:blipFill>
        <p:spPr>
          <a:xfrm>
            <a:off x="5195188" y="3036277"/>
            <a:ext cx="3010320" cy="943107"/>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23850"/>
            <a:ext cx="8382000" cy="997196"/>
          </a:xfrm>
        </p:spPr>
        <p:txBody>
          <a:bodyPr/>
          <a:lstStyle/>
          <a:p>
            <a:r>
              <a:rPr lang="en-US" sz="3600" dirty="0"/>
              <a:t>RIA Extensions, </a:t>
            </a:r>
            <a:r>
              <a:rPr lang="en-US" sz="3600" dirty="0" smtClean="0"/>
              <a:t>add-ins</a:t>
            </a:r>
            <a:r>
              <a:rPr lang="en-US" sz="3600" dirty="0"/>
              <a:t>, and </a:t>
            </a:r>
            <a:r>
              <a:rPr lang="en-US" sz="3600" dirty="0" err="1"/>
              <a:t>plugins</a:t>
            </a:r>
            <a:r>
              <a:rPr lang="en-US" sz="3600" dirty="0"/>
              <a:t> oh </a:t>
            </a:r>
            <a:r>
              <a:rPr lang="en-US" sz="3600" dirty="0" smtClean="0"/>
              <a:t>my!</a:t>
            </a:r>
            <a:r>
              <a:rPr lang="en-US" sz="3600" dirty="0"/>
              <a:t/>
            </a:r>
            <a:br>
              <a:rPr lang="en-US" sz="3600" dirty="0"/>
            </a:br>
            <a:endParaRPr lang="en-US" sz="3600" dirty="0"/>
          </a:p>
        </p:txBody>
      </p:sp>
      <p:pic>
        <p:nvPicPr>
          <p:cNvPr id="1026" name="Picture 2" descr="Somewhere over the rainbow... by dawnzy58."/>
          <p:cNvPicPr>
            <a:picLocks noChangeAspect="1" noChangeArrowheads="1"/>
          </p:cNvPicPr>
          <p:nvPr/>
        </p:nvPicPr>
        <p:blipFill>
          <a:blip r:embed="rId3"/>
          <a:srcRect/>
          <a:stretch>
            <a:fillRect/>
          </a:stretch>
        </p:blipFill>
        <p:spPr bwMode="auto">
          <a:xfrm>
            <a:off x="1293210" y="1331040"/>
            <a:ext cx="6499674" cy="432878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Extensibility implants</a:t>
            </a:r>
            <a:endParaRPr lang="en-US" dirty="0"/>
          </a:p>
        </p:txBody>
      </p:sp>
      <p:pic>
        <p:nvPicPr>
          <p:cNvPr id="72708" name="Picture 4" descr="http://farm4.static.flickr.com/3001/3046557005_e3d709efc9.jpg"/>
          <p:cNvPicPr>
            <a:picLocks noChangeAspect="1" noChangeArrowheads="1"/>
          </p:cNvPicPr>
          <p:nvPr/>
        </p:nvPicPr>
        <p:blipFill>
          <a:blip r:embed="rId3"/>
          <a:srcRect/>
          <a:stretch>
            <a:fillRect/>
          </a:stretch>
        </p:blipFill>
        <p:spPr bwMode="auto">
          <a:xfrm>
            <a:off x="1435099" y="1463675"/>
            <a:ext cx="5911631" cy="4433723"/>
          </a:xfrm>
          <a:prstGeom prst="rect">
            <a:avLst/>
          </a:prstGeom>
          <a:noFill/>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fat apps into slimmer apps</a:t>
            </a:r>
            <a:endParaRPr lang="en-US" dirty="0"/>
          </a:p>
        </p:txBody>
      </p:sp>
      <p:pic>
        <p:nvPicPr>
          <p:cNvPr id="70658" name="Picture 2" descr="http://l.yimg.com/g/images/spaceball.gif"/>
          <p:cNvPicPr>
            <a:picLocks noChangeAspect="1" noChangeArrowheads="1"/>
          </p:cNvPicPr>
          <p:nvPr/>
        </p:nvPicPr>
        <p:blipFill>
          <a:blip r:embed="rId3"/>
          <a:srcRect/>
          <a:stretch>
            <a:fillRect/>
          </a:stretch>
        </p:blipFill>
        <p:spPr bwMode="auto">
          <a:xfrm>
            <a:off x="63500" y="-2308225"/>
            <a:ext cx="3371850" cy="4762500"/>
          </a:xfrm>
          <a:prstGeom prst="rect">
            <a:avLst/>
          </a:prstGeom>
          <a:noFill/>
        </p:spPr>
      </p:pic>
      <p:pic>
        <p:nvPicPr>
          <p:cNvPr id="70659" name="Picture 3"/>
          <p:cNvPicPr>
            <a:picLocks noChangeAspect="1" noChangeArrowheads="1"/>
          </p:cNvPicPr>
          <p:nvPr/>
        </p:nvPicPr>
        <p:blipFill>
          <a:blip r:embed="rId4"/>
          <a:srcRect/>
          <a:stretch>
            <a:fillRect/>
          </a:stretch>
        </p:blipFill>
        <p:spPr bwMode="auto">
          <a:xfrm>
            <a:off x="2554014" y="1090613"/>
            <a:ext cx="3694386" cy="515324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19063" y="138113"/>
            <a:ext cx="8905875" cy="65817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5250" y="138113"/>
            <a:ext cx="8953500" cy="65817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23825" y="138113"/>
            <a:ext cx="8896350" cy="65817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686910" y="1340069"/>
            <a:ext cx="2096814" cy="41148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4400" b="1" dirty="0" smtClean="0">
                <a:solidFill>
                  <a:srgbClr val="FF0000"/>
                </a:solidFill>
              </a:rPr>
              <a:t>Need</a:t>
            </a:r>
          </a:p>
          <a:p>
            <a:pPr algn="ctr" defTabSz="914099" fontAlgn="base">
              <a:spcBef>
                <a:spcPct val="0"/>
              </a:spcBef>
              <a:spcAft>
                <a:spcPct val="0"/>
              </a:spcAft>
            </a:pPr>
            <a:endParaRPr lang="en-US" altLang="zh-CN" sz="4400" b="1" dirty="0" smtClean="0">
              <a:solidFill>
                <a:srgbClr val="FF0000"/>
              </a:solidFill>
            </a:endParaRPr>
          </a:p>
          <a:p>
            <a:pPr algn="ctr" defTabSz="914099" fontAlgn="base">
              <a:spcBef>
                <a:spcPct val="0"/>
              </a:spcBef>
              <a:spcAft>
                <a:spcPct val="0"/>
              </a:spcAft>
            </a:pPr>
            <a:r>
              <a:rPr lang="en-US" altLang="zh-CN" sz="4400" b="1" dirty="0" smtClean="0">
                <a:solidFill>
                  <a:srgbClr val="FF0000"/>
                </a:solidFill>
              </a:rPr>
              <a:t>Got</a:t>
            </a:r>
            <a:endParaRPr lang="zh-CN" altLang="en-US" sz="4400" b="1" dirty="0" smtClean="0">
              <a:solidFill>
                <a:srgbClr val="FF0000"/>
              </a:solidFill>
            </a:endParaRPr>
          </a:p>
        </p:txBody>
      </p:sp>
      <p:sp>
        <p:nvSpPr>
          <p:cNvPr id="3" name="矩形 2"/>
          <p:cNvSpPr/>
          <p:nvPr/>
        </p:nvSpPr>
        <p:spPr bwMode="auto">
          <a:xfrm>
            <a:off x="5323490" y="1271751"/>
            <a:ext cx="2096814" cy="41148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4400" b="1" dirty="0" smtClean="0">
                <a:solidFill>
                  <a:srgbClr val="FFFF00"/>
                </a:solidFill>
              </a:rPr>
              <a:t>Import</a:t>
            </a:r>
          </a:p>
          <a:p>
            <a:pPr algn="ctr" defTabSz="914099" fontAlgn="base">
              <a:spcBef>
                <a:spcPct val="0"/>
              </a:spcBef>
              <a:spcAft>
                <a:spcPct val="0"/>
              </a:spcAft>
            </a:pPr>
            <a:endParaRPr lang="en-US" altLang="zh-CN" sz="4400" b="1" dirty="0" smtClean="0">
              <a:solidFill>
                <a:srgbClr val="FFFF00"/>
              </a:solidFill>
            </a:endParaRPr>
          </a:p>
          <a:p>
            <a:pPr algn="ctr" defTabSz="914099" fontAlgn="base">
              <a:spcBef>
                <a:spcPct val="0"/>
              </a:spcBef>
              <a:spcAft>
                <a:spcPct val="0"/>
              </a:spcAft>
            </a:pPr>
            <a:r>
              <a:rPr lang="en-US" altLang="zh-CN" sz="4400" b="1" dirty="0" smtClean="0">
                <a:solidFill>
                  <a:srgbClr val="FFFF00"/>
                </a:solidFill>
              </a:rPr>
              <a:t>Export</a:t>
            </a:r>
            <a:endParaRPr lang="zh-CN" altLang="en-US" sz="4400" b="1" dirty="0" smtClean="0">
              <a:solidFill>
                <a:srgbClr val="FFFF00"/>
              </a:solidFill>
            </a:endParaRPr>
          </a:p>
        </p:txBody>
      </p:sp>
      <p:sp>
        <p:nvSpPr>
          <p:cNvPr id="4" name="右箭头 3"/>
          <p:cNvSpPr/>
          <p:nvPr/>
        </p:nvSpPr>
        <p:spPr bwMode="auto">
          <a:xfrm>
            <a:off x="3878317" y="2963917"/>
            <a:ext cx="1418897" cy="662152"/>
          </a:xfrm>
          <a:prstGeom prst="rightArrow">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400" dirty="0" smtClean="0">
              <a:gradFill>
                <a:gsLst>
                  <a:gs pos="0">
                    <a:srgbClr val="FFFFFF"/>
                  </a:gs>
                  <a:gs pos="100000">
                    <a:srgbClr val="FFFFFF"/>
                  </a:gs>
                </a:gsLst>
                <a:lin ang="5400000" scaled="0"/>
              </a:gra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20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0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MEF Basics</a:t>
            </a:r>
            <a:r>
              <a:rPr lang="en-US" dirty="0" smtClean="0"/>
              <a:t>…</a:t>
            </a:r>
            <a:endParaRPr lang="en-US" dirty="0"/>
          </a:p>
        </p:txBody>
      </p:sp>
      <p:sp>
        <p:nvSpPr>
          <p:cNvPr id="3" name="Text Placeholder 2"/>
          <p:cNvSpPr>
            <a:spLocks noGrp="1"/>
          </p:cNvSpPr>
          <p:nvPr>
            <p:ph type="body" sz="quarter" idx="10"/>
          </p:nvPr>
        </p:nvSpPr>
        <p:spPr>
          <a:xfrm>
            <a:off x="515470" y="870390"/>
            <a:ext cx="7983071" cy="1329595"/>
          </a:xfrm>
        </p:spPr>
        <p:txBody>
          <a:bodyPr anchor="ctr"/>
          <a:lstStyle/>
          <a:p>
            <a:pPr algn="ctr">
              <a:buNone/>
            </a:pPr>
            <a:r>
              <a:rPr lang="en-US" sz="4800" dirty="0" smtClean="0"/>
              <a:t>An Application is built of</a:t>
            </a:r>
            <a:r>
              <a:rPr lang="en-US" sz="4800" dirty="0" smtClean="0">
                <a:solidFill>
                  <a:srgbClr val="FFFF00"/>
                </a:solidFill>
              </a:rPr>
              <a:t> </a:t>
            </a:r>
            <a:r>
              <a:rPr lang="en-US" sz="4800" i="1" dirty="0" smtClean="0">
                <a:solidFill>
                  <a:srgbClr val="FFFF00"/>
                </a:solidFill>
              </a:rPr>
              <a:t>parts</a:t>
            </a:r>
            <a:r>
              <a:rPr lang="en-US" sz="4800" dirty="0" smtClean="0">
                <a:solidFill>
                  <a:srgbClr val="FFFF00"/>
                </a:solidFill>
              </a:rPr>
              <a:t>.</a:t>
            </a:r>
          </a:p>
        </p:txBody>
      </p:sp>
      <p:pic>
        <p:nvPicPr>
          <p:cNvPr id="5" name="Picture 2" descr="C:\Users\gblock\Pictures\2329405081_9e0bb17ecb_o.jpg"/>
          <p:cNvPicPr>
            <a:picLocks noChangeAspect="1" noChangeArrowheads="1"/>
          </p:cNvPicPr>
          <p:nvPr/>
        </p:nvPicPr>
        <p:blipFill>
          <a:blip r:embed="rId3"/>
          <a:srcRect/>
          <a:stretch>
            <a:fillRect/>
          </a:stretch>
        </p:blipFill>
        <p:spPr bwMode="auto">
          <a:xfrm>
            <a:off x="1694350" y="2251888"/>
            <a:ext cx="5342947" cy="4007211"/>
          </a:xfrm>
          <a:prstGeom prst="rect">
            <a:avLst/>
          </a:prstGeom>
          <a:noFill/>
        </p:spPr>
      </p:pic>
    </p:spTree>
    <p:extLst>
      <p:ext uri="{BB962C8B-B14F-4D97-AF65-F5344CB8AC3E}">
        <p14:creationId xmlns="" xmlns:p14="http://schemas.microsoft.com/office/powerpoint/2010/main" val="81291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0488" y="123825"/>
            <a:ext cx="8963025" cy="66103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23848" y="583315"/>
            <a:ext cx="5325176" cy="5047536"/>
          </a:xfrm>
          <a:prstGeom prst="rect">
            <a:avLst/>
          </a:prstGeom>
          <a:noFill/>
        </p:spPr>
        <p:txBody>
          <a:bodyPr wrap="none" lIns="0" tIns="0" rIns="0" bIns="0" rtlCol="0">
            <a:spAutoFit/>
          </a:bodyPr>
          <a:lstStyle/>
          <a:p>
            <a:r>
              <a:rPr lang="en-US" altLang="zh-CN" sz="8800" b="1" dirty="0" smtClean="0">
                <a:solidFill>
                  <a:srgbClr val="D1943B"/>
                </a:solidFill>
              </a:rPr>
              <a:t>M</a:t>
            </a:r>
            <a:r>
              <a:rPr lang="en-US" altLang="zh-CN" sz="8800" b="1" dirty="0" smtClean="0">
                <a:solidFill>
                  <a:srgbClr val="FFFF00"/>
                </a:solidFill>
              </a:rPr>
              <a:t>E</a:t>
            </a:r>
            <a:r>
              <a:rPr lang="en-US" altLang="zh-CN" sz="8800" b="1" dirty="0" smtClean="0">
                <a:solidFill>
                  <a:srgbClr val="FF0066"/>
                </a:solidFill>
              </a:rPr>
              <a:t>F</a:t>
            </a:r>
          </a:p>
          <a:p>
            <a:r>
              <a:rPr lang="en-US" altLang="zh-CN" sz="8000" b="1" dirty="0" smtClean="0">
                <a:gradFill>
                  <a:gsLst>
                    <a:gs pos="0">
                      <a:schemeClr val="tx1"/>
                    </a:gs>
                    <a:gs pos="86000">
                      <a:schemeClr val="tx1"/>
                    </a:gs>
                  </a:gsLst>
                  <a:lin ang="5400000" scaled="0"/>
                </a:gradFill>
              </a:rPr>
              <a:t>M</a:t>
            </a:r>
            <a:r>
              <a:rPr lang="en-US" altLang="zh-CN" sz="8000" dirty="0" smtClean="0">
                <a:gradFill>
                  <a:gsLst>
                    <a:gs pos="0">
                      <a:schemeClr val="tx1"/>
                    </a:gs>
                    <a:gs pos="86000">
                      <a:schemeClr val="tx1"/>
                    </a:gs>
                  </a:gsLst>
                  <a:lin ang="5400000" scaled="0"/>
                </a:gradFill>
              </a:rPr>
              <a:t>akes</a:t>
            </a:r>
          </a:p>
          <a:p>
            <a:r>
              <a:rPr lang="en-US" altLang="zh-CN" sz="8000" b="1" dirty="0" smtClean="0">
                <a:gradFill>
                  <a:gsLst>
                    <a:gs pos="0">
                      <a:schemeClr val="tx1"/>
                    </a:gs>
                    <a:gs pos="86000">
                      <a:schemeClr val="tx1"/>
                    </a:gs>
                  </a:gsLst>
                  <a:lin ang="5400000" scaled="0"/>
                </a:gradFill>
              </a:rPr>
              <a:t>E</a:t>
            </a:r>
            <a:r>
              <a:rPr lang="en-US" altLang="zh-CN" sz="8000" dirty="0" smtClean="0">
                <a:gradFill>
                  <a:gsLst>
                    <a:gs pos="0">
                      <a:schemeClr val="tx1"/>
                    </a:gs>
                    <a:gs pos="86000">
                      <a:schemeClr val="tx1"/>
                    </a:gs>
                  </a:gsLst>
                  <a:lin ang="5400000" scaled="0"/>
                </a:gradFill>
              </a:rPr>
              <a:t>xtensibility</a:t>
            </a:r>
          </a:p>
          <a:p>
            <a:r>
              <a:rPr lang="en-US" altLang="zh-CN" sz="8000" b="1" dirty="0" smtClean="0">
                <a:gradFill>
                  <a:gsLst>
                    <a:gs pos="0">
                      <a:schemeClr val="tx1"/>
                    </a:gs>
                    <a:gs pos="86000">
                      <a:schemeClr val="tx1"/>
                    </a:gs>
                  </a:gsLst>
                  <a:lin ang="5400000" scaled="0"/>
                </a:gradFill>
              </a:rPr>
              <a:t>F</a:t>
            </a:r>
            <a:r>
              <a:rPr lang="en-US" altLang="zh-CN" sz="8000" dirty="0" smtClean="0">
                <a:gradFill>
                  <a:gsLst>
                    <a:gs pos="0">
                      <a:schemeClr val="tx1"/>
                    </a:gs>
                    <a:gs pos="86000">
                      <a:schemeClr val="tx1"/>
                    </a:gs>
                  </a:gsLst>
                  <a:lin ang="5400000" scaled="0"/>
                </a:gradFill>
              </a:rPr>
              <a:t>abulous</a:t>
            </a:r>
            <a:endParaRPr lang="zh-CN" altLang="en-US" sz="8000" dirty="0" err="1" smtClean="0">
              <a:gradFill>
                <a:gsLst>
                  <a:gs pos="0">
                    <a:schemeClr val="tx1"/>
                  </a:gs>
                  <a:gs pos="86000">
                    <a:schemeClr val="tx1"/>
                  </a:gs>
                </a:gsLst>
                <a:lin ang="5400000" scaled="0"/>
              </a:gra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MEF Basics</a:t>
            </a:r>
            <a:r>
              <a:rPr lang="en-US" dirty="0" smtClean="0"/>
              <a:t>…</a:t>
            </a:r>
            <a:endParaRPr lang="en-US" dirty="0"/>
          </a:p>
        </p:txBody>
      </p:sp>
      <p:sp>
        <p:nvSpPr>
          <p:cNvPr id="3" name="Text Placeholder 2"/>
          <p:cNvSpPr>
            <a:spLocks noGrp="1"/>
          </p:cNvSpPr>
          <p:nvPr>
            <p:ph type="body" sz="quarter" idx="10"/>
          </p:nvPr>
        </p:nvSpPr>
        <p:spPr>
          <a:xfrm>
            <a:off x="-300341" y="1290005"/>
            <a:ext cx="7983071" cy="3914918"/>
          </a:xfrm>
        </p:spPr>
        <p:txBody>
          <a:bodyPr anchor="ctr"/>
          <a:lstStyle/>
          <a:p>
            <a:pPr algn="r">
              <a:buNone/>
            </a:pPr>
            <a:r>
              <a:rPr lang="en-US" sz="4800" dirty="0" smtClean="0">
                <a:solidFill>
                  <a:schemeClr val="accent4"/>
                </a:solidFill>
              </a:rPr>
              <a:t>Export</a:t>
            </a:r>
            <a:r>
              <a:rPr lang="en-US" sz="4800" dirty="0" smtClean="0"/>
              <a:t> it.</a:t>
            </a:r>
          </a:p>
          <a:p>
            <a:pPr algn="r">
              <a:buNone/>
            </a:pPr>
            <a:endParaRPr lang="en-US" sz="4800" dirty="0" smtClean="0">
              <a:solidFill>
                <a:schemeClr val="accent3"/>
              </a:solidFill>
            </a:endParaRPr>
          </a:p>
          <a:p>
            <a:pPr algn="r">
              <a:buNone/>
            </a:pPr>
            <a:r>
              <a:rPr lang="en-US" sz="4800" dirty="0" smtClean="0">
                <a:solidFill>
                  <a:schemeClr val="bg2">
                    <a:lumMod val="60000"/>
                    <a:lumOff val="40000"/>
                  </a:schemeClr>
                </a:solidFill>
              </a:rPr>
              <a:t>Import</a:t>
            </a:r>
            <a:r>
              <a:rPr lang="en-US" sz="4800" dirty="0" smtClean="0"/>
              <a:t> it.</a:t>
            </a:r>
          </a:p>
          <a:p>
            <a:pPr algn="r">
              <a:buNone/>
            </a:pPr>
            <a:endParaRPr lang="en-US" sz="4800" dirty="0" smtClean="0">
              <a:solidFill>
                <a:schemeClr val="accent2"/>
              </a:solidFill>
            </a:endParaRPr>
          </a:p>
          <a:p>
            <a:pPr algn="r">
              <a:buNone/>
            </a:pPr>
            <a:r>
              <a:rPr lang="en-US" sz="4800" dirty="0" smtClean="0">
                <a:solidFill>
                  <a:srgbClr val="92D050"/>
                </a:solidFill>
              </a:rPr>
              <a:t>Compose</a:t>
            </a:r>
            <a:r>
              <a:rPr lang="en-US" sz="4800" dirty="0" smtClean="0">
                <a:solidFill>
                  <a:srgbClr val="FFFF00"/>
                </a:solidFill>
              </a:rPr>
              <a:t> </a:t>
            </a:r>
            <a:r>
              <a:rPr lang="en-US" sz="4800" dirty="0" smtClean="0">
                <a:solidFill>
                  <a:schemeClr val="tx1"/>
                </a:solidFill>
              </a:rPr>
              <a:t>it.</a:t>
            </a:r>
          </a:p>
        </p:txBody>
      </p:sp>
      <p:pic>
        <p:nvPicPr>
          <p:cNvPr id="18" name="Picture 2" descr="microserfs lego man by freezelight."/>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8690" y="4472031"/>
            <a:ext cx="637365" cy="915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192954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solidFill>
              </a:rPr>
              <a:t>Export</a:t>
            </a:r>
            <a:r>
              <a:rPr lang="en-US" dirty="0" smtClean="0"/>
              <a:t> it.</a:t>
            </a:r>
            <a:endParaRPr lang="en-US" dirty="0"/>
          </a:p>
        </p:txBody>
      </p:sp>
      <p:sp>
        <p:nvSpPr>
          <p:cNvPr id="4" name="Cube 3"/>
          <p:cNvSpPr>
            <a:spLocks noChangeAspect="1"/>
          </p:cNvSpPr>
          <p:nvPr/>
        </p:nvSpPr>
        <p:spPr bwMode="auto">
          <a:xfrm>
            <a:off x="228600" y="3200400"/>
            <a:ext cx="3352800" cy="335280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Widget1</a:t>
            </a:r>
            <a:endParaRPr kumimoji="0" lang="en-US" sz="4800" b="0" i="0" u="none" strike="noStrike" cap="none" normalizeH="0" baseline="0" dirty="0" smtClean="0">
              <a:ln>
                <a:noFill/>
              </a:ln>
              <a:solidFill>
                <a:schemeClr val="bg1"/>
              </a:solidFill>
              <a:effectLst/>
              <a:latin typeface="Tahoma" pitchFamily="34" charset="0"/>
            </a:endParaRPr>
          </a:p>
        </p:txBody>
      </p:sp>
      <p:sp>
        <p:nvSpPr>
          <p:cNvPr id="5" name="TextBox 4"/>
          <p:cNvSpPr txBox="1"/>
          <p:nvPr/>
        </p:nvSpPr>
        <p:spPr>
          <a:xfrm>
            <a:off x="3003331" y="677918"/>
            <a:ext cx="5943600" cy="3894082"/>
          </a:xfrm>
          <a:prstGeom prst="rect">
            <a:avLst/>
          </a:prstGeom>
          <a:solidFill>
            <a:schemeClr val="tx1">
              <a:alpha val="94000"/>
            </a:schemeClr>
          </a:solidFill>
          <a:ln>
            <a:solidFill>
              <a:schemeClr val="accent2"/>
            </a:solidFill>
          </a:ln>
        </p:spPr>
        <p:txBody>
          <a:bodyPr wrap="square" rtlCol="0">
            <a:noAutofit/>
          </a:bodyPr>
          <a:lstStyle/>
          <a:p>
            <a:r>
              <a:rPr lang="en-US" b="1" dirty="0" smtClean="0">
                <a:solidFill>
                  <a:srgbClr val="E8740A"/>
                </a:solidFill>
              </a:rPr>
              <a:t>[Export(</a:t>
            </a:r>
            <a:r>
              <a:rPr lang="en-US" b="1" dirty="0" err="1" smtClean="0">
                <a:solidFill>
                  <a:srgbClr val="E8740A"/>
                </a:solidFill>
              </a:rPr>
              <a:t>typeof</a:t>
            </a:r>
            <a:r>
              <a:rPr lang="en-US" b="1" dirty="0" smtClean="0">
                <a:solidFill>
                  <a:srgbClr val="E8740A"/>
                </a:solidFill>
              </a:rPr>
              <a:t>(</a:t>
            </a:r>
            <a:r>
              <a:rPr lang="en-US" b="1" dirty="0" err="1" smtClean="0">
                <a:solidFill>
                  <a:srgbClr val="E8740A"/>
                </a:solidFill>
              </a:rPr>
              <a:t>UserControl</a:t>
            </a:r>
            <a:r>
              <a:rPr lang="en-US" b="1" dirty="0" smtClean="0">
                <a:solidFill>
                  <a:srgbClr val="E8740A"/>
                </a:solidFill>
              </a:rPr>
              <a:t>))]</a:t>
            </a:r>
          </a:p>
          <a:p>
            <a:r>
              <a:rPr lang="en-US" dirty="0">
                <a:solidFill>
                  <a:schemeClr val="bg1"/>
                </a:solidFill>
              </a:rPr>
              <a:t>public class </a:t>
            </a:r>
            <a:r>
              <a:rPr lang="en-US" dirty="0" smtClean="0">
                <a:solidFill>
                  <a:schemeClr val="bg1"/>
                </a:solidFill>
              </a:rPr>
              <a:t>Widget1 </a:t>
            </a:r>
            <a:r>
              <a:rPr lang="en-US" dirty="0">
                <a:solidFill>
                  <a:schemeClr val="bg1"/>
                </a:solidFill>
              </a:rPr>
              <a:t>: </a:t>
            </a:r>
            <a:r>
              <a:rPr lang="en-US" dirty="0" err="1" smtClean="0">
                <a:solidFill>
                  <a:schemeClr val="bg1"/>
                </a:solidFill>
              </a:rPr>
              <a:t>UserControl</a:t>
            </a:r>
            <a:endParaRPr lang="en-US" dirty="0">
              <a:solidFill>
                <a:schemeClr val="bg1"/>
              </a:solidFill>
            </a:endParaRPr>
          </a:p>
          <a:p>
            <a:r>
              <a:rPr lang="en-US" dirty="0" smtClean="0">
                <a:solidFill>
                  <a:schemeClr val="bg1"/>
                </a:solidFill>
              </a:rPr>
              <a:t>{</a:t>
            </a:r>
          </a:p>
          <a:p>
            <a:r>
              <a:rPr lang="en-US" altLang="zh-CN" dirty="0" smtClean="0">
                <a:solidFill>
                  <a:schemeClr val="bg1"/>
                </a:solidFill>
              </a:rPr>
              <a:t>              public </a:t>
            </a:r>
            <a:r>
              <a:rPr lang="en-US" altLang="zh-CN" dirty="0" err="1" smtClean="0">
                <a:solidFill>
                  <a:schemeClr val="bg1"/>
                </a:solidFill>
              </a:rPr>
              <a:t>MainPage</a:t>
            </a:r>
            <a:r>
              <a:rPr lang="en-US" altLang="zh-CN" dirty="0" smtClean="0">
                <a:solidFill>
                  <a:schemeClr val="bg1"/>
                </a:solidFill>
              </a:rPr>
              <a:t>(){</a:t>
            </a:r>
          </a:p>
          <a:p>
            <a:r>
              <a:rPr lang="en-US" altLang="zh-CN" dirty="0" smtClean="0">
                <a:solidFill>
                  <a:schemeClr val="bg1"/>
                </a:solidFill>
              </a:rPr>
              <a:t>                    </a:t>
            </a:r>
            <a:r>
              <a:rPr lang="en-US" altLang="zh-CN" dirty="0" err="1" smtClean="0">
                <a:solidFill>
                  <a:schemeClr val="bg1"/>
                </a:solidFill>
              </a:rPr>
              <a:t>InitializeComponent</a:t>
            </a:r>
            <a:r>
              <a:rPr lang="en-US" altLang="zh-CN" dirty="0" smtClean="0">
                <a:solidFill>
                  <a:schemeClr val="bg1"/>
                </a:solidFill>
              </a:rPr>
              <a:t>();</a:t>
            </a:r>
          </a:p>
          <a:p>
            <a:r>
              <a:rPr lang="en-US" dirty="0" smtClean="0">
                <a:solidFill>
                  <a:schemeClr val="bg1"/>
                </a:solidFill>
              </a:rPr>
              <a:t>               }</a:t>
            </a:r>
          </a:p>
          <a:p>
            <a:endParaRPr lang="en-US" dirty="0" smtClean="0">
              <a:solidFill>
                <a:schemeClr val="bg1"/>
              </a:solidFill>
            </a:endParaRPr>
          </a:p>
          <a:p>
            <a:r>
              <a:rPr lang="en-US" dirty="0" smtClean="0">
                <a:solidFill>
                  <a:schemeClr val="bg1"/>
                </a:solidFill>
              </a:rPr>
              <a:t>	public string Message {</a:t>
            </a:r>
          </a:p>
          <a:p>
            <a:r>
              <a:rPr lang="en-US" dirty="0" smtClean="0">
                <a:solidFill>
                  <a:schemeClr val="bg1"/>
                </a:solidFill>
              </a:rPr>
              <a:t>	     get{return(string) </a:t>
            </a:r>
            <a:r>
              <a:rPr lang="en-US" dirty="0" err="1" smtClean="0">
                <a:solidFill>
                  <a:schemeClr val="bg1"/>
                </a:solidFill>
              </a:rPr>
              <a:t>Button.Content</a:t>
            </a:r>
            <a:r>
              <a:rPr lang="en-US" dirty="0" smtClean="0">
                <a:solidFill>
                  <a:schemeClr val="bg1"/>
                </a:solidFill>
              </a:rPr>
              <a:t>;}</a:t>
            </a:r>
          </a:p>
          <a:p>
            <a:r>
              <a:rPr lang="en-US" dirty="0" smtClean="0">
                <a:solidFill>
                  <a:schemeClr val="bg1"/>
                </a:solidFill>
              </a:rPr>
              <a:t>                    set{</a:t>
            </a:r>
            <a:r>
              <a:rPr lang="en-US" dirty="0" err="1" smtClean="0">
                <a:solidFill>
                  <a:schemeClr val="bg1"/>
                </a:solidFill>
              </a:rPr>
              <a:t>Button.Content</a:t>
            </a:r>
            <a:r>
              <a:rPr lang="en-US" dirty="0" smtClean="0">
                <a:solidFill>
                  <a:schemeClr val="bg1"/>
                </a:solidFill>
              </a:rPr>
              <a:t>=value;}</a:t>
            </a:r>
          </a:p>
          <a:p>
            <a:r>
              <a:rPr lang="en-US" dirty="0" smtClean="0">
                <a:solidFill>
                  <a:schemeClr val="bg1"/>
                </a:solidFill>
              </a:rPr>
              <a:t>               }</a:t>
            </a:r>
          </a:p>
          <a:p>
            <a:r>
              <a:rPr lang="en-US" dirty="0" smtClean="0">
                <a:solidFill>
                  <a:schemeClr val="bg1"/>
                </a:solidFill>
              </a:rPr>
              <a:t>}</a:t>
            </a:r>
            <a:endParaRPr lang="en-US" dirty="0">
              <a:solidFill>
                <a:schemeClr val="bg1"/>
              </a:solidFill>
            </a:endParaRPr>
          </a:p>
        </p:txBody>
      </p:sp>
      <p:sp>
        <p:nvSpPr>
          <p:cNvPr id="7" name="Left Arrow 6"/>
          <p:cNvSpPr/>
          <p:nvPr/>
        </p:nvSpPr>
        <p:spPr bwMode="auto">
          <a:xfrm flipH="1">
            <a:off x="3124200" y="5065059"/>
            <a:ext cx="1905000" cy="914400"/>
          </a:xfrm>
          <a:prstGeom prst="leftArrow">
            <a:avLst/>
          </a:prstGeom>
          <a:solidFill>
            <a:schemeClr val="accent4">
              <a:alpha val="58000"/>
            </a:schemeClr>
          </a:solidFill>
          <a:ln w="12700" cmpd="sng">
            <a:solidFill>
              <a:schemeClr val="tx1"/>
            </a:solidFill>
            <a:headEnd type="none" w="med" len="med"/>
            <a:tailEnd type="triangle" w="lg" len="lg"/>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ahoma" pitchFamily="34" charset="0"/>
              </a:rPr>
              <a:t>Export</a:t>
            </a:r>
          </a:p>
        </p:txBody>
      </p:sp>
      <p:sp>
        <p:nvSpPr>
          <p:cNvPr id="9" name="TextBox 8"/>
          <p:cNvSpPr txBox="1"/>
          <p:nvPr/>
        </p:nvSpPr>
        <p:spPr>
          <a:xfrm>
            <a:off x="394138" y="1308538"/>
            <a:ext cx="2154436" cy="1292662"/>
          </a:xfrm>
          <a:prstGeom prst="rect">
            <a:avLst/>
          </a:prstGeom>
          <a:noFill/>
        </p:spPr>
        <p:txBody>
          <a:bodyPr wrap="none" lIns="0" tIns="0" rIns="0" bIns="0" rtlCol="0">
            <a:spAutoFit/>
          </a:bodyPr>
          <a:lstStyle/>
          <a:p>
            <a:r>
              <a:rPr lang="zh-CN" altLang="en-US" sz="2800" dirty="0" smtClean="0"/>
              <a:t>导出部件必须</a:t>
            </a:r>
            <a:endParaRPr lang="en-US" altLang="zh-CN" sz="2800" dirty="0" smtClean="0"/>
          </a:p>
          <a:p>
            <a:r>
              <a:rPr lang="zh-CN" altLang="en-US" sz="2800" dirty="0" smtClean="0"/>
              <a:t>包含公共</a:t>
            </a:r>
            <a:endParaRPr lang="en-US" altLang="zh-CN" sz="2800" dirty="0" smtClean="0"/>
          </a:p>
          <a:p>
            <a:r>
              <a:rPr lang="zh-CN" altLang="en-US" sz="2800" dirty="0" smtClean="0"/>
              <a:t>无参构造函数</a:t>
            </a:r>
            <a:endParaRPr lang="en-US" altLang="zh-CN" sz="2800" dirty="0" smtClean="0"/>
          </a:p>
        </p:txBody>
      </p:sp>
      <p:cxnSp>
        <p:nvCxnSpPr>
          <p:cNvPr id="11" name="直接箭头连接符 10"/>
          <p:cNvCxnSpPr/>
          <p:nvPr/>
        </p:nvCxnSpPr>
        <p:spPr>
          <a:xfrm rot="10800000" flipV="1">
            <a:off x="2175642" y="1844565"/>
            <a:ext cx="1623849" cy="3153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 xmlns:p14="http://schemas.microsoft.com/office/powerpoint/2010/main" val="149283520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60000"/>
                    <a:lumOff val="40000"/>
                  </a:schemeClr>
                </a:solidFill>
              </a:rPr>
              <a:t>Import</a:t>
            </a:r>
            <a:r>
              <a:rPr lang="en-US" dirty="0" smtClean="0"/>
              <a:t> it.</a:t>
            </a:r>
            <a:endParaRPr lang="en-US" dirty="0"/>
          </a:p>
        </p:txBody>
      </p:sp>
      <p:sp>
        <p:nvSpPr>
          <p:cNvPr id="4" name="Cube 3"/>
          <p:cNvSpPr>
            <a:spLocks noChangeAspect="1"/>
          </p:cNvSpPr>
          <p:nvPr/>
        </p:nvSpPr>
        <p:spPr bwMode="auto">
          <a:xfrm>
            <a:off x="228600" y="3200400"/>
            <a:ext cx="3352800" cy="335280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Widget1</a:t>
            </a:r>
            <a:endParaRPr kumimoji="0" lang="en-US" sz="4800" b="0" i="0" u="none" strike="noStrike" cap="none" normalizeH="0" baseline="0" dirty="0" smtClean="0">
              <a:ln>
                <a:noFill/>
              </a:ln>
              <a:solidFill>
                <a:schemeClr val="bg1"/>
              </a:solidFill>
              <a:effectLst/>
              <a:latin typeface="Tahoma" pitchFamily="34" charset="0"/>
            </a:endParaRPr>
          </a:p>
        </p:txBody>
      </p:sp>
      <p:sp>
        <p:nvSpPr>
          <p:cNvPr id="5" name="TextBox 4"/>
          <p:cNvSpPr txBox="1"/>
          <p:nvPr/>
        </p:nvSpPr>
        <p:spPr>
          <a:xfrm>
            <a:off x="2971800" y="1142999"/>
            <a:ext cx="5943600" cy="2656491"/>
          </a:xfrm>
          <a:prstGeom prst="rect">
            <a:avLst/>
          </a:prstGeom>
          <a:solidFill>
            <a:schemeClr val="tx1">
              <a:alpha val="94000"/>
            </a:schemeClr>
          </a:solidFill>
          <a:ln>
            <a:solidFill>
              <a:schemeClr val="accent2"/>
            </a:solidFill>
          </a:ln>
        </p:spPr>
        <p:txBody>
          <a:bodyPr wrap="square" rtlCol="0">
            <a:noAutofit/>
          </a:bodyPr>
          <a:lstStyle/>
          <a:p>
            <a:r>
              <a:rPr lang="en-US" b="1" dirty="0" smtClean="0">
                <a:solidFill>
                  <a:srgbClr val="E8740A"/>
                </a:solidFill>
              </a:rPr>
              <a:t>[Export(</a:t>
            </a:r>
            <a:r>
              <a:rPr lang="en-US" b="1" dirty="0" err="1" smtClean="0">
                <a:solidFill>
                  <a:srgbClr val="E8740A"/>
                </a:solidFill>
              </a:rPr>
              <a:t>typeof</a:t>
            </a:r>
            <a:r>
              <a:rPr lang="en-US" b="1" dirty="0" smtClean="0">
                <a:solidFill>
                  <a:srgbClr val="E8740A"/>
                </a:solidFill>
              </a:rPr>
              <a:t>(</a:t>
            </a:r>
            <a:r>
              <a:rPr lang="en-US" b="1" dirty="0" err="1" smtClean="0">
                <a:solidFill>
                  <a:srgbClr val="E8740A"/>
                </a:solidFill>
              </a:rPr>
              <a:t>UserControl</a:t>
            </a:r>
            <a:r>
              <a:rPr lang="en-US" b="1" dirty="0" smtClean="0">
                <a:solidFill>
                  <a:srgbClr val="E8740A"/>
                </a:solidFill>
              </a:rPr>
              <a:t>))]</a:t>
            </a:r>
          </a:p>
          <a:p>
            <a:r>
              <a:rPr lang="en-US" dirty="0" smtClean="0">
                <a:solidFill>
                  <a:schemeClr val="bg1"/>
                </a:solidFill>
              </a:rPr>
              <a:t>public class Widget1 : </a:t>
            </a:r>
            <a:r>
              <a:rPr lang="en-US" dirty="0" err="1" smtClean="0">
                <a:solidFill>
                  <a:schemeClr val="bg1"/>
                </a:solidFill>
              </a:rPr>
              <a:t>UserControl</a:t>
            </a:r>
            <a:endParaRPr lang="en-US" dirty="0" smtClean="0">
              <a:solidFill>
                <a:schemeClr val="bg1"/>
              </a:solidFill>
            </a:endParaRPr>
          </a:p>
          <a:p>
            <a:r>
              <a:rPr lang="en-US" dirty="0" smtClean="0">
                <a:solidFill>
                  <a:schemeClr val="bg1"/>
                </a:solidFill>
              </a:rPr>
              <a:t>{</a:t>
            </a:r>
          </a:p>
          <a:p>
            <a:r>
              <a:rPr lang="en-US" b="1" dirty="0" smtClean="0">
                <a:solidFill>
                  <a:schemeClr val="bg2"/>
                </a:solidFill>
              </a:rPr>
              <a:t>	[Import</a:t>
            </a:r>
            <a:r>
              <a:rPr lang="en-US" b="1" dirty="0" smtClean="0">
                <a:solidFill>
                  <a:schemeClr val="bg2"/>
                </a:solidFill>
                <a:sym typeface="Wingdings" pitchFamily="2" charset="2"/>
              </a:rPr>
              <a:t>]</a:t>
            </a:r>
            <a:endParaRPr lang="en-US" b="1" dirty="0" smtClean="0">
              <a:solidFill>
                <a:schemeClr val="bg2"/>
              </a:solidFill>
            </a:endParaRPr>
          </a:p>
          <a:p>
            <a:r>
              <a:rPr lang="en-US" dirty="0" smtClean="0">
                <a:solidFill>
                  <a:schemeClr val="bg1"/>
                </a:solidFill>
              </a:rPr>
              <a:t>	public string Message {</a:t>
            </a:r>
          </a:p>
          <a:p>
            <a:r>
              <a:rPr lang="en-US" dirty="0" smtClean="0">
                <a:solidFill>
                  <a:schemeClr val="bg1"/>
                </a:solidFill>
              </a:rPr>
              <a:t>	     get{return(string) </a:t>
            </a:r>
            <a:r>
              <a:rPr lang="en-US" dirty="0" err="1" smtClean="0">
                <a:solidFill>
                  <a:schemeClr val="bg1"/>
                </a:solidFill>
              </a:rPr>
              <a:t>Button.Content</a:t>
            </a:r>
            <a:r>
              <a:rPr lang="en-US" dirty="0" smtClean="0">
                <a:solidFill>
                  <a:schemeClr val="bg1"/>
                </a:solidFill>
              </a:rPr>
              <a:t>;}</a:t>
            </a:r>
          </a:p>
          <a:p>
            <a:r>
              <a:rPr lang="en-US" dirty="0" smtClean="0">
                <a:solidFill>
                  <a:schemeClr val="bg1"/>
                </a:solidFill>
              </a:rPr>
              <a:t>                    set{</a:t>
            </a:r>
            <a:r>
              <a:rPr lang="en-US" dirty="0" err="1" smtClean="0">
                <a:solidFill>
                  <a:schemeClr val="bg1"/>
                </a:solidFill>
              </a:rPr>
              <a:t>Button.Content</a:t>
            </a:r>
            <a:r>
              <a:rPr lang="en-US" dirty="0" smtClean="0">
                <a:solidFill>
                  <a:schemeClr val="bg1"/>
                </a:solidFill>
              </a:rPr>
              <a:t>=value;}</a:t>
            </a:r>
          </a:p>
          <a:p>
            <a:r>
              <a:rPr lang="en-US" dirty="0" smtClean="0">
                <a:solidFill>
                  <a:schemeClr val="bg1"/>
                </a:solidFill>
              </a:rPr>
              <a:t>               }</a:t>
            </a:r>
          </a:p>
          <a:p>
            <a:r>
              <a:rPr lang="en-US" dirty="0" smtClean="0">
                <a:solidFill>
                  <a:schemeClr val="bg1"/>
                </a:solidFill>
              </a:rPr>
              <a:t>}</a:t>
            </a:r>
            <a:endParaRPr lang="en-US" dirty="0">
              <a:solidFill>
                <a:schemeClr val="bg1"/>
              </a:solidFill>
            </a:endParaRPr>
          </a:p>
        </p:txBody>
      </p:sp>
      <p:sp>
        <p:nvSpPr>
          <p:cNvPr id="7" name="Left Arrow 6"/>
          <p:cNvSpPr/>
          <p:nvPr/>
        </p:nvSpPr>
        <p:spPr bwMode="auto">
          <a:xfrm>
            <a:off x="3204882" y="5082988"/>
            <a:ext cx="1981200" cy="914400"/>
          </a:xfrm>
          <a:prstGeom prst="leftArrow">
            <a:avLst/>
          </a:prstGeom>
          <a:solidFill>
            <a:schemeClr val="accent3">
              <a:alpha val="56000"/>
            </a:schemeClr>
          </a:solidFill>
          <a:ln>
            <a:solidFill>
              <a:schemeClr val="tx1"/>
            </a:solidFill>
            <a:headEnd type="none" w="med" len="med"/>
            <a:tailEnd type="triangle" w="lg" len="lg"/>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ahoma" pitchFamily="34" charset="0"/>
              </a:rPr>
              <a:t>Import</a:t>
            </a:r>
          </a:p>
        </p:txBody>
      </p:sp>
      <p:sp>
        <p:nvSpPr>
          <p:cNvPr id="8" name="TextBox 7"/>
          <p:cNvSpPr txBox="1"/>
          <p:nvPr/>
        </p:nvSpPr>
        <p:spPr>
          <a:xfrm>
            <a:off x="3815208" y="4745419"/>
            <a:ext cx="3295040" cy="307777"/>
          </a:xfrm>
          <a:prstGeom prst="rect">
            <a:avLst/>
          </a:prstGeom>
          <a:noFill/>
        </p:spPr>
        <p:txBody>
          <a:bodyPr wrap="square" lIns="0" tIns="0" rIns="0" bIns="0" rtlCol="0">
            <a:spAutoFit/>
          </a:bodyPr>
          <a:lstStyle/>
          <a:p>
            <a:r>
              <a:rPr lang="en-US" sz="2000" b="1" dirty="0" smtClean="0">
                <a:gradFill>
                  <a:gsLst>
                    <a:gs pos="0">
                      <a:schemeClr val="tx1"/>
                    </a:gs>
                    <a:gs pos="86000">
                      <a:schemeClr val="tx1"/>
                    </a:gs>
                  </a:gsLst>
                  <a:lin ang="5400000" scaled="0"/>
                </a:gradFill>
              </a:rPr>
              <a:t>String</a:t>
            </a:r>
          </a:p>
        </p:txBody>
      </p:sp>
    </p:spTree>
    <p:extLst>
      <p:ext uri="{BB962C8B-B14F-4D97-AF65-F5344CB8AC3E}">
        <p14:creationId xmlns="" xmlns:p14="http://schemas.microsoft.com/office/powerpoint/2010/main" val="345337703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60000"/>
                    <a:lumOff val="40000"/>
                  </a:schemeClr>
                </a:solidFill>
              </a:rPr>
              <a:t>Import</a:t>
            </a:r>
            <a:r>
              <a:rPr lang="en-US" dirty="0" smtClean="0"/>
              <a:t> it.</a:t>
            </a:r>
            <a:endParaRPr lang="en-US" dirty="0"/>
          </a:p>
        </p:txBody>
      </p:sp>
      <p:sp>
        <p:nvSpPr>
          <p:cNvPr id="4" name="Cube 3"/>
          <p:cNvSpPr>
            <a:spLocks noChangeAspect="1"/>
          </p:cNvSpPr>
          <p:nvPr/>
        </p:nvSpPr>
        <p:spPr bwMode="auto">
          <a:xfrm>
            <a:off x="228600" y="3200400"/>
            <a:ext cx="3352800" cy="335280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Widget1</a:t>
            </a:r>
            <a:endParaRPr kumimoji="0" lang="en-US" sz="4800" b="0" i="0" u="none" strike="noStrike" cap="none" normalizeH="0" baseline="0" dirty="0" smtClean="0">
              <a:ln>
                <a:noFill/>
              </a:ln>
              <a:solidFill>
                <a:schemeClr val="bg1"/>
              </a:solidFill>
              <a:effectLst/>
              <a:latin typeface="Tahoma" pitchFamily="34" charset="0"/>
            </a:endParaRPr>
          </a:p>
        </p:txBody>
      </p:sp>
      <p:sp>
        <p:nvSpPr>
          <p:cNvPr id="5" name="TextBox 4"/>
          <p:cNvSpPr txBox="1"/>
          <p:nvPr/>
        </p:nvSpPr>
        <p:spPr>
          <a:xfrm>
            <a:off x="2971800" y="1142999"/>
            <a:ext cx="5943600" cy="2656491"/>
          </a:xfrm>
          <a:prstGeom prst="rect">
            <a:avLst/>
          </a:prstGeom>
          <a:solidFill>
            <a:schemeClr val="tx1">
              <a:alpha val="94000"/>
            </a:schemeClr>
          </a:solidFill>
          <a:ln>
            <a:solidFill>
              <a:schemeClr val="accent2"/>
            </a:solidFill>
          </a:ln>
        </p:spPr>
        <p:txBody>
          <a:bodyPr wrap="square" rtlCol="0">
            <a:noAutofit/>
          </a:bodyPr>
          <a:lstStyle/>
          <a:p>
            <a:r>
              <a:rPr lang="en-US" b="1" dirty="0" smtClean="0">
                <a:solidFill>
                  <a:srgbClr val="E8740A"/>
                </a:solidFill>
              </a:rPr>
              <a:t>[Export(</a:t>
            </a:r>
            <a:r>
              <a:rPr lang="en-US" b="1" dirty="0" err="1" smtClean="0">
                <a:solidFill>
                  <a:srgbClr val="E8740A"/>
                </a:solidFill>
              </a:rPr>
              <a:t>typeof</a:t>
            </a:r>
            <a:r>
              <a:rPr lang="en-US" b="1" dirty="0" smtClean="0">
                <a:solidFill>
                  <a:srgbClr val="E8740A"/>
                </a:solidFill>
              </a:rPr>
              <a:t>(</a:t>
            </a:r>
            <a:r>
              <a:rPr lang="en-US" b="1" dirty="0" err="1" smtClean="0">
                <a:solidFill>
                  <a:srgbClr val="E8740A"/>
                </a:solidFill>
              </a:rPr>
              <a:t>UserControl</a:t>
            </a:r>
            <a:r>
              <a:rPr lang="en-US" b="1" dirty="0" smtClean="0">
                <a:solidFill>
                  <a:srgbClr val="E8740A"/>
                </a:solidFill>
              </a:rPr>
              <a:t>))]</a:t>
            </a:r>
          </a:p>
          <a:p>
            <a:r>
              <a:rPr lang="en-US" dirty="0" smtClean="0">
                <a:solidFill>
                  <a:schemeClr val="bg1"/>
                </a:solidFill>
              </a:rPr>
              <a:t>public class Widget1 : </a:t>
            </a:r>
            <a:r>
              <a:rPr lang="en-US" dirty="0" err="1" smtClean="0">
                <a:solidFill>
                  <a:schemeClr val="bg1"/>
                </a:solidFill>
              </a:rPr>
              <a:t>UserControl</a:t>
            </a:r>
            <a:endParaRPr lang="en-US" dirty="0" smtClean="0">
              <a:solidFill>
                <a:schemeClr val="bg1"/>
              </a:solidFill>
            </a:endParaRPr>
          </a:p>
          <a:p>
            <a:r>
              <a:rPr lang="en-US" dirty="0" smtClean="0">
                <a:solidFill>
                  <a:schemeClr val="bg1"/>
                </a:solidFill>
              </a:rPr>
              <a:t>{</a:t>
            </a:r>
          </a:p>
          <a:p>
            <a:r>
              <a:rPr lang="en-US" b="1" dirty="0" smtClean="0">
                <a:solidFill>
                  <a:schemeClr val="bg2"/>
                </a:solidFill>
              </a:rPr>
              <a:t>	[Import(“</a:t>
            </a:r>
            <a:r>
              <a:rPr lang="en-US" b="1" dirty="0" err="1" smtClean="0">
                <a:solidFill>
                  <a:schemeClr val="bg2"/>
                </a:solidFill>
              </a:rPr>
              <a:t>HelloMEF.Message</a:t>
            </a:r>
            <a:r>
              <a:rPr lang="en-US" b="1" dirty="0" smtClean="0">
                <a:solidFill>
                  <a:schemeClr val="bg2"/>
                </a:solidFill>
                <a:sym typeface="Wingdings" pitchFamily="2" charset="2"/>
              </a:rPr>
              <a:t>”)]</a:t>
            </a:r>
            <a:endParaRPr lang="en-US" b="1" dirty="0" smtClean="0">
              <a:solidFill>
                <a:schemeClr val="bg2"/>
              </a:solidFill>
            </a:endParaRPr>
          </a:p>
          <a:p>
            <a:r>
              <a:rPr lang="en-US" dirty="0" smtClean="0">
                <a:solidFill>
                  <a:schemeClr val="bg1"/>
                </a:solidFill>
              </a:rPr>
              <a:t>	public string Message {</a:t>
            </a:r>
          </a:p>
          <a:p>
            <a:r>
              <a:rPr lang="en-US" dirty="0" smtClean="0">
                <a:solidFill>
                  <a:schemeClr val="bg1"/>
                </a:solidFill>
              </a:rPr>
              <a:t>	     get{return(string) </a:t>
            </a:r>
            <a:r>
              <a:rPr lang="en-US" dirty="0" err="1" smtClean="0">
                <a:solidFill>
                  <a:schemeClr val="bg1"/>
                </a:solidFill>
              </a:rPr>
              <a:t>Button.Content</a:t>
            </a:r>
            <a:r>
              <a:rPr lang="en-US" dirty="0" smtClean="0">
                <a:solidFill>
                  <a:schemeClr val="bg1"/>
                </a:solidFill>
              </a:rPr>
              <a:t>;}</a:t>
            </a:r>
          </a:p>
          <a:p>
            <a:r>
              <a:rPr lang="en-US" dirty="0" smtClean="0">
                <a:solidFill>
                  <a:schemeClr val="bg1"/>
                </a:solidFill>
              </a:rPr>
              <a:t>                    set{</a:t>
            </a:r>
            <a:r>
              <a:rPr lang="en-US" dirty="0" err="1" smtClean="0">
                <a:solidFill>
                  <a:schemeClr val="bg1"/>
                </a:solidFill>
              </a:rPr>
              <a:t>Button.Content</a:t>
            </a:r>
            <a:r>
              <a:rPr lang="en-US" dirty="0" smtClean="0">
                <a:solidFill>
                  <a:schemeClr val="bg1"/>
                </a:solidFill>
              </a:rPr>
              <a:t>=value;}</a:t>
            </a:r>
          </a:p>
          <a:p>
            <a:r>
              <a:rPr lang="en-US" dirty="0" smtClean="0">
                <a:solidFill>
                  <a:schemeClr val="bg1"/>
                </a:solidFill>
              </a:rPr>
              <a:t>               }</a:t>
            </a:r>
          </a:p>
          <a:p>
            <a:r>
              <a:rPr lang="en-US" dirty="0" smtClean="0">
                <a:solidFill>
                  <a:schemeClr val="bg1"/>
                </a:solidFill>
              </a:rPr>
              <a:t>}</a:t>
            </a:r>
            <a:endParaRPr lang="en-US" dirty="0">
              <a:solidFill>
                <a:schemeClr val="bg1"/>
              </a:solidFill>
            </a:endParaRPr>
          </a:p>
        </p:txBody>
      </p:sp>
      <p:sp>
        <p:nvSpPr>
          <p:cNvPr id="7" name="Left Arrow 6"/>
          <p:cNvSpPr/>
          <p:nvPr/>
        </p:nvSpPr>
        <p:spPr bwMode="auto">
          <a:xfrm>
            <a:off x="3204882" y="5082988"/>
            <a:ext cx="1981200" cy="914400"/>
          </a:xfrm>
          <a:prstGeom prst="leftArrow">
            <a:avLst/>
          </a:prstGeom>
          <a:solidFill>
            <a:schemeClr val="accent3">
              <a:alpha val="56000"/>
            </a:schemeClr>
          </a:solidFill>
          <a:ln>
            <a:solidFill>
              <a:schemeClr val="tx1"/>
            </a:solidFill>
            <a:headEnd type="none" w="med" len="med"/>
            <a:tailEnd type="triangle" w="lg" len="lg"/>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ahoma" pitchFamily="34" charset="0"/>
              </a:rPr>
              <a:t>Import</a:t>
            </a:r>
          </a:p>
        </p:txBody>
      </p:sp>
      <p:sp>
        <p:nvSpPr>
          <p:cNvPr id="8" name="TextBox 7"/>
          <p:cNvSpPr txBox="1"/>
          <p:nvPr/>
        </p:nvSpPr>
        <p:spPr>
          <a:xfrm>
            <a:off x="3815208" y="4745419"/>
            <a:ext cx="3295040" cy="307777"/>
          </a:xfrm>
          <a:prstGeom prst="rect">
            <a:avLst/>
          </a:prstGeom>
          <a:noFill/>
        </p:spPr>
        <p:txBody>
          <a:bodyPr wrap="square" lIns="0" tIns="0" rIns="0" bIns="0" rtlCol="0">
            <a:spAutoFit/>
          </a:bodyPr>
          <a:lstStyle/>
          <a:p>
            <a:r>
              <a:rPr lang="en-US" sz="2000" b="1" dirty="0" smtClean="0">
                <a:gradFill>
                  <a:gsLst>
                    <a:gs pos="0">
                      <a:schemeClr val="tx1"/>
                    </a:gs>
                    <a:gs pos="86000">
                      <a:schemeClr val="tx1"/>
                    </a:gs>
                  </a:gsLst>
                  <a:lin ang="5400000" scaled="0"/>
                </a:gradFill>
              </a:rPr>
              <a:t>“</a:t>
            </a:r>
            <a:r>
              <a:rPr lang="en-US" sz="2000" b="1" dirty="0" err="1" smtClean="0">
                <a:gradFill>
                  <a:gsLst>
                    <a:gs pos="0">
                      <a:schemeClr val="tx1"/>
                    </a:gs>
                    <a:gs pos="86000">
                      <a:schemeClr val="tx1"/>
                    </a:gs>
                  </a:gsLst>
                  <a:lin ang="5400000" scaled="0"/>
                </a:gradFill>
              </a:rPr>
              <a:t>HelloMEF.Message</a:t>
            </a:r>
            <a:r>
              <a:rPr lang="en-US" sz="2000" b="1" dirty="0" smtClean="0">
                <a:gradFill>
                  <a:gsLst>
                    <a:gs pos="0">
                      <a:schemeClr val="tx1"/>
                    </a:gs>
                    <a:gs pos="86000">
                      <a:schemeClr val="tx1"/>
                    </a:gs>
                  </a:gsLst>
                  <a:lin ang="5400000" scaled="0"/>
                </a:gradFill>
              </a:rPr>
              <a:t>”</a:t>
            </a:r>
          </a:p>
        </p:txBody>
      </p:sp>
    </p:spTree>
    <p:extLst>
      <p:ext uri="{BB962C8B-B14F-4D97-AF65-F5344CB8AC3E}">
        <p14:creationId xmlns="" xmlns:p14="http://schemas.microsoft.com/office/powerpoint/2010/main" val="345337703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60000"/>
                    <a:lumOff val="40000"/>
                  </a:schemeClr>
                </a:solidFill>
              </a:rPr>
              <a:t>Import</a:t>
            </a:r>
            <a:r>
              <a:rPr lang="en-US" dirty="0" smtClean="0"/>
              <a:t> it.</a:t>
            </a:r>
            <a:endParaRPr lang="en-US" dirty="0"/>
          </a:p>
        </p:txBody>
      </p:sp>
      <p:sp>
        <p:nvSpPr>
          <p:cNvPr id="4" name="Cube 3"/>
          <p:cNvSpPr>
            <a:spLocks noChangeAspect="1"/>
          </p:cNvSpPr>
          <p:nvPr/>
        </p:nvSpPr>
        <p:spPr bwMode="auto">
          <a:xfrm>
            <a:off x="228600" y="3200400"/>
            <a:ext cx="3352800" cy="335280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Main</a:t>
            </a:r>
          </a:p>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Page</a:t>
            </a:r>
            <a:endParaRPr kumimoji="0" lang="en-US" sz="4800" b="0" i="0" u="none" strike="noStrike" cap="none" normalizeH="0" baseline="0" dirty="0" smtClean="0">
              <a:ln>
                <a:noFill/>
              </a:ln>
              <a:solidFill>
                <a:schemeClr val="bg1"/>
              </a:solidFill>
              <a:effectLst/>
              <a:latin typeface="Tahoma" pitchFamily="34" charset="0"/>
            </a:endParaRPr>
          </a:p>
        </p:txBody>
      </p:sp>
      <p:sp>
        <p:nvSpPr>
          <p:cNvPr id="5" name="TextBox 4"/>
          <p:cNvSpPr txBox="1"/>
          <p:nvPr/>
        </p:nvSpPr>
        <p:spPr>
          <a:xfrm>
            <a:off x="2971800" y="1143000"/>
            <a:ext cx="5943600" cy="2593428"/>
          </a:xfrm>
          <a:prstGeom prst="rect">
            <a:avLst/>
          </a:prstGeom>
          <a:solidFill>
            <a:schemeClr val="tx1">
              <a:alpha val="94000"/>
            </a:schemeClr>
          </a:solidFill>
          <a:ln>
            <a:solidFill>
              <a:schemeClr val="accent2"/>
            </a:solidFill>
          </a:ln>
        </p:spPr>
        <p:txBody>
          <a:bodyPr wrap="square" rtlCol="0">
            <a:noAutofit/>
          </a:bodyPr>
          <a:lstStyle/>
          <a:p>
            <a:r>
              <a:rPr lang="en-US" b="1" dirty="0" smtClean="0">
                <a:solidFill>
                  <a:srgbClr val="E8740A"/>
                </a:solidFill>
              </a:rPr>
              <a:t>[Export(</a:t>
            </a:r>
            <a:r>
              <a:rPr lang="en-US" b="1" dirty="0" err="1" smtClean="0">
                <a:solidFill>
                  <a:srgbClr val="E8740A"/>
                </a:solidFill>
              </a:rPr>
              <a:t>typeof</a:t>
            </a:r>
            <a:r>
              <a:rPr lang="en-US" b="1" dirty="0" smtClean="0">
                <a:solidFill>
                  <a:srgbClr val="E8740A"/>
                </a:solidFill>
              </a:rPr>
              <a:t>(</a:t>
            </a:r>
            <a:r>
              <a:rPr lang="en-US" b="1" dirty="0" err="1" smtClean="0">
                <a:solidFill>
                  <a:srgbClr val="E8740A"/>
                </a:solidFill>
              </a:rPr>
              <a:t>UserControl</a:t>
            </a:r>
            <a:r>
              <a:rPr lang="en-US" b="1" dirty="0" smtClean="0">
                <a:solidFill>
                  <a:srgbClr val="E8740A"/>
                </a:solidFill>
              </a:rPr>
              <a:t>))]</a:t>
            </a:r>
          </a:p>
          <a:p>
            <a:r>
              <a:rPr lang="en-US" dirty="0" smtClean="0">
                <a:solidFill>
                  <a:schemeClr val="bg1"/>
                </a:solidFill>
              </a:rPr>
              <a:t>public class </a:t>
            </a:r>
            <a:r>
              <a:rPr lang="en-US" dirty="0" err="1" smtClean="0">
                <a:solidFill>
                  <a:schemeClr val="bg1"/>
                </a:solidFill>
              </a:rPr>
              <a:t>MainPage</a:t>
            </a:r>
            <a:r>
              <a:rPr lang="en-US" dirty="0" smtClean="0">
                <a:solidFill>
                  <a:schemeClr val="bg1"/>
                </a:solidFill>
              </a:rPr>
              <a:t>: </a:t>
            </a:r>
            <a:r>
              <a:rPr lang="en-US" dirty="0" err="1" smtClean="0">
                <a:solidFill>
                  <a:schemeClr val="bg1"/>
                </a:solidFill>
              </a:rPr>
              <a:t>UserControl</a:t>
            </a:r>
            <a:endParaRPr lang="en-US" dirty="0" smtClean="0">
              <a:solidFill>
                <a:schemeClr val="bg1"/>
              </a:solidFill>
            </a:endParaRPr>
          </a:p>
          <a:p>
            <a:r>
              <a:rPr lang="en-US" dirty="0" smtClean="0">
                <a:solidFill>
                  <a:schemeClr val="bg1"/>
                </a:solidFill>
              </a:rPr>
              <a:t>{</a:t>
            </a:r>
          </a:p>
          <a:p>
            <a:r>
              <a:rPr lang="en-US" b="1" dirty="0" smtClean="0">
                <a:solidFill>
                  <a:schemeClr val="bg2"/>
                </a:solidFill>
              </a:rPr>
              <a:t>	[</a:t>
            </a:r>
            <a:r>
              <a:rPr lang="en-US" b="1" dirty="0" err="1" smtClean="0">
                <a:solidFill>
                  <a:schemeClr val="bg2"/>
                </a:solidFill>
              </a:rPr>
              <a:t>ImportMany</a:t>
            </a:r>
            <a:r>
              <a:rPr lang="en-US" b="1" dirty="0" smtClean="0">
                <a:solidFill>
                  <a:schemeClr val="bg2"/>
                </a:solidFill>
              </a:rPr>
              <a:t>(</a:t>
            </a:r>
            <a:r>
              <a:rPr lang="en-US" b="1" dirty="0" err="1" smtClean="0">
                <a:solidFill>
                  <a:schemeClr val="bg2"/>
                </a:solidFill>
              </a:rPr>
              <a:t>typeof</a:t>
            </a:r>
            <a:r>
              <a:rPr lang="en-US" b="1" dirty="0" smtClean="0">
                <a:solidFill>
                  <a:schemeClr val="bg2"/>
                </a:solidFill>
              </a:rPr>
              <a:t>(</a:t>
            </a:r>
            <a:r>
              <a:rPr lang="en-US" b="1" dirty="0" err="1" smtClean="0">
                <a:solidFill>
                  <a:schemeClr val="bg2"/>
                </a:solidFill>
              </a:rPr>
              <a:t>UserControl</a:t>
            </a:r>
            <a:r>
              <a:rPr lang="en-US" b="1" dirty="0" smtClean="0">
                <a:solidFill>
                  <a:schemeClr val="bg2"/>
                </a:solidFill>
              </a:rPr>
              <a:t>))</a:t>
            </a:r>
            <a:r>
              <a:rPr lang="en-US" b="1" dirty="0" smtClean="0">
                <a:solidFill>
                  <a:schemeClr val="bg2"/>
                </a:solidFill>
                <a:sym typeface="Wingdings" pitchFamily="2" charset="2"/>
              </a:rPr>
              <a:t>]</a:t>
            </a:r>
            <a:endParaRPr lang="en-US" b="1" dirty="0" smtClean="0">
              <a:solidFill>
                <a:schemeClr val="bg2"/>
              </a:solidFill>
            </a:endParaRPr>
          </a:p>
          <a:p>
            <a:r>
              <a:rPr lang="en-US" dirty="0" smtClean="0">
                <a:solidFill>
                  <a:schemeClr val="bg1"/>
                </a:solidFill>
              </a:rPr>
              <a:t>	public </a:t>
            </a:r>
            <a:r>
              <a:rPr lang="en-US" dirty="0" err="1" smtClean="0">
                <a:solidFill>
                  <a:schemeClr val="bg1"/>
                </a:solidFill>
              </a:rPr>
              <a:t>IEnumerable</a:t>
            </a:r>
            <a:r>
              <a:rPr lang="en-US" dirty="0" smtClean="0">
                <a:solidFill>
                  <a:schemeClr val="bg1"/>
                </a:solidFill>
              </a:rPr>
              <a:t>&lt;</a:t>
            </a:r>
            <a:r>
              <a:rPr lang="en-US" dirty="0" err="1" smtClean="0">
                <a:solidFill>
                  <a:schemeClr val="bg1"/>
                </a:solidFill>
              </a:rPr>
              <a:t>UserControl</a:t>
            </a:r>
            <a:r>
              <a:rPr lang="en-US" dirty="0" smtClean="0">
                <a:solidFill>
                  <a:schemeClr val="bg1"/>
                </a:solidFill>
              </a:rPr>
              <a:t>&gt; {</a:t>
            </a:r>
          </a:p>
          <a:p>
            <a:r>
              <a:rPr lang="en-US" dirty="0" smtClean="0">
                <a:solidFill>
                  <a:schemeClr val="bg1"/>
                </a:solidFill>
              </a:rPr>
              <a:t>	     </a:t>
            </a:r>
            <a:r>
              <a:rPr lang="en-US" dirty="0" err="1" smtClean="0">
                <a:solidFill>
                  <a:schemeClr val="bg1"/>
                </a:solidFill>
              </a:rPr>
              <a:t>get;set</a:t>
            </a:r>
            <a:r>
              <a:rPr lang="en-US" dirty="0" smtClean="0">
                <a:solidFill>
                  <a:schemeClr val="bg1"/>
                </a:solidFill>
              </a:rPr>
              <a:t>;</a:t>
            </a:r>
          </a:p>
          <a:p>
            <a:r>
              <a:rPr lang="en-US" dirty="0" smtClean="0">
                <a:solidFill>
                  <a:schemeClr val="bg1"/>
                </a:solidFill>
              </a:rPr>
              <a:t>	}</a:t>
            </a:r>
          </a:p>
          <a:p>
            <a:r>
              <a:rPr lang="en-US" dirty="0" smtClean="0">
                <a:solidFill>
                  <a:schemeClr val="bg1"/>
                </a:solidFill>
              </a:rPr>
              <a:t>}</a:t>
            </a:r>
            <a:endParaRPr lang="en-US" dirty="0">
              <a:solidFill>
                <a:schemeClr val="bg1"/>
              </a:solidFill>
            </a:endParaRPr>
          </a:p>
        </p:txBody>
      </p:sp>
      <p:sp>
        <p:nvSpPr>
          <p:cNvPr id="7" name="Left Arrow 6"/>
          <p:cNvSpPr/>
          <p:nvPr/>
        </p:nvSpPr>
        <p:spPr bwMode="auto">
          <a:xfrm>
            <a:off x="3204881" y="5082988"/>
            <a:ext cx="2581063" cy="914400"/>
          </a:xfrm>
          <a:prstGeom prst="leftArrow">
            <a:avLst/>
          </a:prstGeom>
          <a:solidFill>
            <a:schemeClr val="accent3">
              <a:alpha val="56000"/>
            </a:schemeClr>
          </a:solidFill>
          <a:ln>
            <a:solidFill>
              <a:schemeClr val="tx1"/>
            </a:solidFill>
            <a:headEnd type="none" w="med" len="med"/>
            <a:tailEnd type="triangle" w="lg" len="lg"/>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smtClean="0">
                <a:ln>
                  <a:noFill/>
                </a:ln>
                <a:solidFill>
                  <a:schemeClr val="tx1"/>
                </a:solidFill>
                <a:effectLst/>
                <a:latin typeface="Tahoma" pitchFamily="34" charset="0"/>
              </a:rPr>
              <a:t>ImportMany</a:t>
            </a:r>
            <a:endParaRPr kumimoji="0" lang="en-US" sz="3200" b="0" i="0" u="none" strike="noStrike" cap="none" normalizeH="0" baseline="0" dirty="0" smtClean="0">
              <a:ln>
                <a:noFill/>
              </a:ln>
              <a:solidFill>
                <a:schemeClr val="tx1"/>
              </a:solidFill>
              <a:effectLst/>
              <a:latin typeface="Tahoma" pitchFamily="34" charset="0"/>
            </a:endParaRPr>
          </a:p>
        </p:txBody>
      </p:sp>
      <p:sp>
        <p:nvSpPr>
          <p:cNvPr id="9" name="TextBox 8"/>
          <p:cNvSpPr txBox="1"/>
          <p:nvPr/>
        </p:nvSpPr>
        <p:spPr>
          <a:xfrm>
            <a:off x="3894038" y="4745419"/>
            <a:ext cx="1450433" cy="307777"/>
          </a:xfrm>
          <a:prstGeom prst="rect">
            <a:avLst/>
          </a:prstGeom>
          <a:noFill/>
        </p:spPr>
        <p:txBody>
          <a:bodyPr wrap="square" lIns="0" tIns="0" rIns="0" bIns="0" rtlCol="0">
            <a:spAutoFit/>
          </a:bodyPr>
          <a:lstStyle/>
          <a:p>
            <a:r>
              <a:rPr lang="en-US" sz="2000" b="1" dirty="0" err="1" smtClean="0">
                <a:gradFill>
                  <a:gsLst>
                    <a:gs pos="0">
                      <a:schemeClr val="tx1"/>
                    </a:gs>
                    <a:gs pos="86000">
                      <a:schemeClr val="tx1"/>
                    </a:gs>
                  </a:gsLst>
                  <a:lin ang="5400000" scaled="0"/>
                </a:gradFill>
              </a:rPr>
              <a:t>UserControl</a:t>
            </a:r>
            <a:endParaRPr lang="en-US" sz="2000" b="1" dirty="0" smtClean="0">
              <a:gradFill>
                <a:gsLst>
                  <a:gs pos="0">
                    <a:schemeClr val="tx1"/>
                  </a:gs>
                  <a:gs pos="86000">
                    <a:schemeClr val="tx1"/>
                  </a:gs>
                </a:gsLst>
                <a:lin ang="5400000" scaled="0"/>
              </a:gradFill>
            </a:endParaRPr>
          </a:p>
        </p:txBody>
      </p:sp>
    </p:spTree>
    <p:extLst>
      <p:ext uri="{BB962C8B-B14F-4D97-AF65-F5344CB8AC3E}">
        <p14:creationId xmlns="" xmlns:p14="http://schemas.microsoft.com/office/powerpoint/2010/main" val="54467433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488"/>
            <a:ext cx="8229600" cy="553998"/>
          </a:xfrm>
        </p:spPr>
        <p:txBody>
          <a:bodyPr/>
          <a:lstStyle/>
          <a:p>
            <a:r>
              <a:rPr lang="en-US" dirty="0" smtClean="0">
                <a:solidFill>
                  <a:srgbClr val="FFFFFF"/>
                </a:solidFill>
              </a:rPr>
              <a:t>Compose it.</a:t>
            </a:r>
            <a:endParaRPr lang="en-US" dirty="0">
              <a:solidFill>
                <a:srgbClr val="FFFFFF"/>
              </a:solidFill>
            </a:endParaRPr>
          </a:p>
        </p:txBody>
      </p:sp>
      <p:sp>
        <p:nvSpPr>
          <p:cNvPr id="44" name="TextBox 43"/>
          <p:cNvSpPr txBox="1"/>
          <p:nvPr/>
        </p:nvSpPr>
        <p:spPr>
          <a:xfrm>
            <a:off x="336176" y="1151942"/>
            <a:ext cx="8350623" cy="707886"/>
          </a:xfrm>
          <a:prstGeom prst="rect">
            <a:avLst/>
          </a:prstGeom>
          <a:noFill/>
        </p:spPr>
        <p:txBody>
          <a:bodyPr wrap="square" rtlCol="0">
            <a:spAutoFit/>
          </a:bodyPr>
          <a:lstStyle/>
          <a:p>
            <a:pPr algn="ctr"/>
            <a:r>
              <a:rPr lang="en-US" sz="4000" i="1" dirty="0" err="1" smtClean="0">
                <a:solidFill>
                  <a:srgbClr val="92D050"/>
                </a:solidFill>
              </a:rPr>
              <a:t>PartIntializer</a:t>
            </a:r>
            <a:r>
              <a:rPr lang="en-US" sz="4000" i="1" dirty="0">
                <a:solidFill>
                  <a:srgbClr val="92D050"/>
                </a:solidFill>
              </a:rPr>
              <a:t>:</a:t>
            </a:r>
            <a:r>
              <a:rPr lang="en-US" sz="4000" i="1" dirty="0" smtClean="0">
                <a:solidFill>
                  <a:srgbClr val="92D050"/>
                </a:solidFill>
              </a:rPr>
              <a:t> “Compose yourself”</a:t>
            </a:r>
            <a:endParaRPr lang="en-US" sz="4000" dirty="0">
              <a:solidFill>
                <a:srgbClr val="92D050"/>
              </a:solidFill>
            </a:endParaRPr>
          </a:p>
        </p:txBody>
      </p:sp>
      <p:sp>
        <p:nvSpPr>
          <p:cNvPr id="85" name="Cube 84"/>
          <p:cNvSpPr>
            <a:spLocks noChangeAspect="1"/>
          </p:cNvSpPr>
          <p:nvPr/>
        </p:nvSpPr>
        <p:spPr bwMode="auto">
          <a:xfrm>
            <a:off x="228600" y="3200400"/>
            <a:ext cx="3352800" cy="335280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6600" dirty="0" smtClean="0"/>
              <a:t>Main</a:t>
            </a:r>
            <a:br>
              <a:rPr lang="en-US" sz="6600" dirty="0" smtClean="0"/>
            </a:br>
            <a:r>
              <a:rPr lang="en-US" sz="6600" dirty="0" smtClean="0"/>
              <a:t>Page</a:t>
            </a:r>
            <a:endParaRPr kumimoji="0" lang="en-US" sz="7200" b="0" i="0" u="none" strike="noStrike" cap="none" normalizeH="0" baseline="0" dirty="0" smtClean="0">
              <a:ln>
                <a:noFill/>
              </a:ln>
              <a:solidFill>
                <a:schemeClr val="bg1"/>
              </a:solidFill>
              <a:effectLst/>
              <a:latin typeface="Tahoma" pitchFamily="34" charset="0"/>
            </a:endParaRPr>
          </a:p>
        </p:txBody>
      </p:sp>
      <p:sp>
        <p:nvSpPr>
          <p:cNvPr id="87" name="Left Arrow 86"/>
          <p:cNvSpPr/>
          <p:nvPr/>
        </p:nvSpPr>
        <p:spPr bwMode="auto">
          <a:xfrm>
            <a:off x="3236413" y="5082988"/>
            <a:ext cx="2155393" cy="914400"/>
          </a:xfrm>
          <a:prstGeom prst="leftArrow">
            <a:avLst/>
          </a:prstGeom>
          <a:solidFill>
            <a:schemeClr val="accent3">
              <a:alpha val="56000"/>
            </a:schemeClr>
          </a:solidFill>
          <a:ln>
            <a:solidFill>
              <a:schemeClr val="tx1"/>
            </a:solidFill>
            <a:headEnd type="none" w="med" len="med"/>
            <a:tailEnd type="triangle" w="lg" len="lg"/>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Tahoma" pitchFamily="34" charset="0"/>
              </a:rPr>
              <a:t>Compose</a:t>
            </a:r>
            <a:endParaRPr kumimoji="0" lang="en-US" sz="2400" b="0" i="0" u="none" strike="noStrike" cap="none" normalizeH="0" baseline="0" dirty="0" smtClean="0">
              <a:ln>
                <a:noFill/>
              </a:ln>
              <a:solidFill>
                <a:schemeClr val="tx1"/>
              </a:solidFill>
              <a:effectLst/>
              <a:latin typeface="Tahoma" pitchFamily="34" charset="0"/>
            </a:endParaRPr>
          </a:p>
        </p:txBody>
      </p:sp>
      <p:sp>
        <p:nvSpPr>
          <p:cNvPr id="100" name="TextBox 99"/>
          <p:cNvSpPr txBox="1"/>
          <p:nvPr/>
        </p:nvSpPr>
        <p:spPr>
          <a:xfrm>
            <a:off x="2971800" y="2084325"/>
            <a:ext cx="5943600" cy="2456144"/>
          </a:xfrm>
          <a:prstGeom prst="rect">
            <a:avLst/>
          </a:prstGeom>
          <a:solidFill>
            <a:schemeClr val="tx1">
              <a:alpha val="94000"/>
            </a:schemeClr>
          </a:solidFill>
          <a:ln>
            <a:solidFill>
              <a:schemeClr val="accent2"/>
            </a:solidFill>
          </a:ln>
        </p:spPr>
        <p:txBody>
          <a:bodyPr wrap="square" rtlCol="0">
            <a:noAutofit/>
          </a:bodyPr>
          <a:lstStyle/>
          <a:p>
            <a:r>
              <a:rPr lang="en-US" dirty="0" smtClean="0">
                <a:solidFill>
                  <a:schemeClr val="bg1"/>
                </a:solidFill>
              </a:rPr>
              <a:t> public </a:t>
            </a:r>
            <a:r>
              <a:rPr lang="en-US" dirty="0" err="1" smtClean="0">
                <a:solidFill>
                  <a:schemeClr val="bg1"/>
                </a:solidFill>
              </a:rPr>
              <a:t>MainPage</a:t>
            </a:r>
            <a:r>
              <a:rPr lang="en-US" dirty="0" smtClean="0">
                <a:solidFill>
                  <a:schemeClr val="bg1"/>
                </a:solidFill>
              </a:rPr>
              <a:t>()</a:t>
            </a:r>
          </a:p>
          <a:p>
            <a:r>
              <a:rPr lang="en-US" dirty="0" smtClean="0">
                <a:solidFill>
                  <a:schemeClr val="bg1"/>
                </a:solidFill>
              </a:rPr>
              <a:t> {</a:t>
            </a:r>
          </a:p>
          <a:p>
            <a:r>
              <a:rPr lang="en-US" dirty="0" smtClean="0">
                <a:solidFill>
                  <a:schemeClr val="bg1"/>
                </a:solidFill>
              </a:rPr>
              <a:t>    </a:t>
            </a:r>
            <a:r>
              <a:rPr lang="en-US" dirty="0" err="1" smtClean="0">
                <a:solidFill>
                  <a:schemeClr val="bg1"/>
                </a:solidFill>
              </a:rPr>
              <a:t>InitializeComponent</a:t>
            </a:r>
            <a:r>
              <a:rPr lang="en-US" dirty="0" smtClean="0">
                <a:solidFill>
                  <a:schemeClr val="bg1"/>
                </a:solidFill>
              </a:rPr>
              <a:t>();</a:t>
            </a:r>
          </a:p>
          <a:p>
            <a:endParaRPr lang="en-US" dirty="0" smtClean="0">
              <a:solidFill>
                <a:schemeClr val="bg1"/>
              </a:solidFill>
            </a:endParaRPr>
          </a:p>
          <a:p>
            <a:r>
              <a:rPr lang="en-US" dirty="0" smtClean="0">
                <a:solidFill>
                  <a:srgbClr val="FF0066"/>
                </a:solidFill>
              </a:rPr>
              <a:t>    </a:t>
            </a:r>
            <a:r>
              <a:rPr lang="en-US" altLang="zh-CN" dirty="0" err="1" smtClean="0">
                <a:solidFill>
                  <a:srgbClr val="FF0066"/>
                </a:solidFill>
              </a:rPr>
              <a:t>var</a:t>
            </a:r>
            <a:r>
              <a:rPr lang="en-US" altLang="zh-CN" dirty="0" smtClean="0">
                <a:solidFill>
                  <a:srgbClr val="FF0066"/>
                </a:solidFill>
              </a:rPr>
              <a:t> catalog = new </a:t>
            </a:r>
            <a:r>
              <a:rPr lang="en-US" altLang="zh-CN" dirty="0" err="1" smtClean="0">
                <a:solidFill>
                  <a:srgbClr val="FF0066"/>
                </a:solidFill>
              </a:rPr>
              <a:t>DirectoryCatalog</a:t>
            </a:r>
            <a:r>
              <a:rPr lang="en-US" altLang="zh-CN" dirty="0" smtClean="0">
                <a:solidFill>
                  <a:srgbClr val="FF0066"/>
                </a:solidFill>
              </a:rPr>
              <a:t>(".");</a:t>
            </a:r>
          </a:p>
          <a:p>
            <a:r>
              <a:rPr lang="en-US" altLang="zh-CN" dirty="0" smtClean="0">
                <a:solidFill>
                  <a:srgbClr val="FF0066"/>
                </a:solidFill>
              </a:rPr>
              <a:t>    </a:t>
            </a:r>
            <a:r>
              <a:rPr lang="en-US" altLang="zh-CN" dirty="0" err="1" smtClean="0">
                <a:solidFill>
                  <a:srgbClr val="FF0066"/>
                </a:solidFill>
              </a:rPr>
              <a:t>var</a:t>
            </a:r>
            <a:r>
              <a:rPr lang="en-US" altLang="zh-CN" dirty="0" smtClean="0">
                <a:solidFill>
                  <a:srgbClr val="FF0066"/>
                </a:solidFill>
              </a:rPr>
              <a:t> container = new </a:t>
            </a:r>
            <a:r>
              <a:rPr lang="en-US" altLang="zh-CN" dirty="0" err="1" smtClean="0">
                <a:solidFill>
                  <a:srgbClr val="FF0066"/>
                </a:solidFill>
              </a:rPr>
              <a:t>CompositionContainer</a:t>
            </a:r>
            <a:r>
              <a:rPr lang="en-US" altLang="zh-CN" dirty="0" smtClean="0">
                <a:solidFill>
                  <a:srgbClr val="FF0066"/>
                </a:solidFill>
              </a:rPr>
              <a:t>(catalog);</a:t>
            </a:r>
          </a:p>
          <a:p>
            <a:r>
              <a:rPr lang="en-US" altLang="zh-CN" dirty="0" smtClean="0">
                <a:solidFill>
                  <a:srgbClr val="FF0066"/>
                </a:solidFill>
              </a:rPr>
              <a:t>    </a:t>
            </a:r>
            <a:r>
              <a:rPr lang="en-US" altLang="zh-CN" dirty="0" err="1" smtClean="0">
                <a:solidFill>
                  <a:srgbClr val="FF0066"/>
                </a:solidFill>
              </a:rPr>
              <a:t>container.ComposeParts</a:t>
            </a:r>
            <a:r>
              <a:rPr lang="en-US" altLang="zh-CN" dirty="0" smtClean="0">
                <a:solidFill>
                  <a:srgbClr val="FF0066"/>
                </a:solidFill>
              </a:rPr>
              <a:t>(this);</a:t>
            </a:r>
            <a:endParaRPr lang="en-US" b="1" dirty="0" smtClean="0">
              <a:solidFill>
                <a:srgbClr val="FF0066"/>
              </a:solidFill>
            </a:endParaRPr>
          </a:p>
          <a:p>
            <a:r>
              <a:rPr lang="en-US" dirty="0" smtClean="0">
                <a:solidFill>
                  <a:schemeClr val="bg1"/>
                </a:solidFill>
              </a:rPr>
              <a:t> }</a:t>
            </a:r>
            <a:endParaRPr lang="en-US" dirty="0">
              <a:solidFill>
                <a:schemeClr val="bg1"/>
              </a:solidFill>
            </a:endParaRPr>
          </a:p>
        </p:txBody>
      </p:sp>
      <p:pic>
        <p:nvPicPr>
          <p:cNvPr id="7" name="Picture 2" descr="microserfs lego man by freezelight."/>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782860" y="4902339"/>
            <a:ext cx="1361140" cy="1955661"/>
          </a:xfrm>
          <a:prstGeom prst="rect">
            <a:avLst/>
          </a:prstGeom>
          <a:extLst/>
        </p:spPr>
      </p:pic>
    </p:spTree>
    <p:extLst>
      <p:ext uri="{BB962C8B-B14F-4D97-AF65-F5344CB8AC3E}">
        <p14:creationId xmlns="" xmlns:p14="http://schemas.microsoft.com/office/powerpoint/2010/main" val="367366809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09538" y="119063"/>
            <a:ext cx="8924925" cy="66198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23825" y="123825"/>
            <a:ext cx="8896350" cy="66103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Be different – Use metadata</a:t>
            </a:r>
            <a:endParaRPr lang="en-US" dirty="0"/>
          </a:p>
        </p:txBody>
      </p:sp>
      <p:sp>
        <p:nvSpPr>
          <p:cNvPr id="8" name="Subtitle 7"/>
          <p:cNvSpPr>
            <a:spLocks noGrp="1"/>
          </p:cNvSpPr>
          <p:nvPr>
            <p:ph type="subTitle" idx="1"/>
          </p:nvPr>
        </p:nvSpPr>
        <p:spPr/>
        <p:txBody>
          <a:bodyPr/>
          <a:lstStyle/>
          <a:p>
            <a:endParaRPr lang="en-US" dirty="0"/>
          </a:p>
        </p:txBody>
      </p:sp>
      <p:sp>
        <p:nvSpPr>
          <p:cNvPr id="9" name="Text Placeholder 8"/>
          <p:cNvSpPr>
            <a:spLocks noGrp="1"/>
          </p:cNvSpPr>
          <p:nvPr>
            <p:ph type="body" sz="quarter" idx="10"/>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64372" y="1292764"/>
            <a:ext cx="3862552" cy="2096814"/>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7" name="Rectangle 6"/>
          <p:cNvSpPr/>
          <p:nvPr/>
        </p:nvSpPr>
        <p:spPr bwMode="auto">
          <a:xfrm>
            <a:off x="2674882" y="3494674"/>
            <a:ext cx="3862552" cy="209681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8" name="Rectangle 7"/>
          <p:cNvSpPr/>
          <p:nvPr/>
        </p:nvSpPr>
        <p:spPr bwMode="auto">
          <a:xfrm>
            <a:off x="3909850" y="2159868"/>
            <a:ext cx="1387364" cy="56755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Widget</a:t>
            </a:r>
          </a:p>
        </p:txBody>
      </p:sp>
      <p:sp>
        <p:nvSpPr>
          <p:cNvPr id="11" name="Rectangle 10"/>
          <p:cNvSpPr/>
          <p:nvPr/>
        </p:nvSpPr>
        <p:spPr bwMode="auto">
          <a:xfrm>
            <a:off x="3936122" y="4346082"/>
            <a:ext cx="1387364" cy="56755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Widget</a:t>
            </a:r>
          </a:p>
        </p:txBody>
      </p:sp>
      <p:sp>
        <p:nvSpPr>
          <p:cNvPr id="12" name="Oval Callout 11"/>
          <p:cNvSpPr/>
          <p:nvPr/>
        </p:nvSpPr>
        <p:spPr bwMode="auto">
          <a:xfrm>
            <a:off x="5691352" y="1923393"/>
            <a:ext cx="3452648" cy="1545021"/>
          </a:xfrm>
          <a:prstGeom prst="wedgeEllipseCallout">
            <a:avLst>
              <a:gd name="adj1" fmla="val -64967"/>
              <a:gd name="adj2" fmla="val 94597"/>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Where does the widget go?</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untitled.bmp"/>
          <p:cNvPicPr>
            <a:picLocks noChangeAspect="1"/>
          </p:cNvPicPr>
          <p:nvPr/>
        </p:nvPicPr>
        <p:blipFill>
          <a:blip r:embed="rId2"/>
          <a:stretch>
            <a:fillRect/>
          </a:stretch>
        </p:blipFill>
        <p:spPr>
          <a:xfrm>
            <a:off x="2464865" y="559960"/>
            <a:ext cx="3799300" cy="5698950"/>
          </a:xfrm>
          <a:prstGeom prst="rect">
            <a:avLst/>
          </a:prstGeom>
        </p:spPr>
      </p:pic>
      <p:sp>
        <p:nvSpPr>
          <p:cNvPr id="4" name="TextBox 3"/>
          <p:cNvSpPr txBox="1"/>
          <p:nvPr/>
        </p:nvSpPr>
        <p:spPr>
          <a:xfrm>
            <a:off x="6810703" y="2995448"/>
            <a:ext cx="1928413" cy="738664"/>
          </a:xfrm>
          <a:prstGeom prst="rect">
            <a:avLst/>
          </a:prstGeom>
          <a:noFill/>
        </p:spPr>
        <p:txBody>
          <a:bodyPr wrap="none" lIns="0" tIns="0" rIns="0" bIns="0" rtlCol="0">
            <a:spAutoFit/>
          </a:bodyPr>
          <a:lstStyle/>
          <a:p>
            <a:r>
              <a:rPr lang="en-US" altLang="zh-CN" sz="2800" dirty="0" smtClean="0">
                <a:gradFill>
                  <a:gsLst>
                    <a:gs pos="0">
                      <a:schemeClr val="tx1"/>
                    </a:gs>
                    <a:gs pos="86000">
                      <a:schemeClr val="tx1"/>
                    </a:gs>
                  </a:gsLst>
                  <a:lin ang="5400000" scaled="0"/>
                </a:gradFill>
              </a:rPr>
              <a:t>Glenn Block</a:t>
            </a:r>
          </a:p>
          <a:p>
            <a:r>
              <a:rPr lang="en-US" altLang="zh-CN" sz="2000" dirty="0" smtClean="0">
                <a:gradFill>
                  <a:gsLst>
                    <a:gs pos="0">
                      <a:schemeClr val="tx1"/>
                    </a:gs>
                    <a:gs pos="86000">
                      <a:schemeClr val="tx1"/>
                    </a:gs>
                  </a:gsLst>
                  <a:lin ang="5400000" scaled="0"/>
                </a:gradFill>
              </a:rPr>
              <a:t>   --MEF</a:t>
            </a:r>
            <a:r>
              <a:rPr lang="zh-CN" altLang="en-US" sz="2000" dirty="0" smtClean="0">
                <a:gradFill>
                  <a:gsLst>
                    <a:gs pos="0">
                      <a:schemeClr val="tx1"/>
                    </a:gs>
                    <a:gs pos="86000">
                      <a:schemeClr val="tx1"/>
                    </a:gs>
                  </a:gsLst>
                  <a:lin ang="5400000" scaled="0"/>
                </a:gradFill>
              </a:rPr>
              <a:t>产品经理</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solidFill>
              </a:rPr>
              <a:t>Export</a:t>
            </a:r>
            <a:r>
              <a:rPr lang="en-US" dirty="0" smtClean="0"/>
              <a:t> it - Metadata</a:t>
            </a:r>
            <a:endParaRPr lang="en-US" dirty="0"/>
          </a:p>
        </p:txBody>
      </p:sp>
      <p:sp>
        <p:nvSpPr>
          <p:cNvPr id="4" name="Cube 3"/>
          <p:cNvSpPr>
            <a:spLocks noChangeAspect="1"/>
          </p:cNvSpPr>
          <p:nvPr/>
        </p:nvSpPr>
        <p:spPr bwMode="auto">
          <a:xfrm>
            <a:off x="228600" y="3200400"/>
            <a:ext cx="3352800" cy="335280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Widget1</a:t>
            </a:r>
            <a:endParaRPr kumimoji="0" lang="en-US" sz="4800" b="0" i="0" u="none" strike="noStrike" cap="none" normalizeH="0" baseline="0" dirty="0" smtClean="0">
              <a:ln>
                <a:noFill/>
              </a:ln>
              <a:solidFill>
                <a:schemeClr val="bg1"/>
              </a:solidFill>
              <a:effectLst/>
              <a:latin typeface="Tahoma" pitchFamily="34" charset="0"/>
            </a:endParaRPr>
          </a:p>
        </p:txBody>
      </p:sp>
      <p:sp>
        <p:nvSpPr>
          <p:cNvPr id="5" name="TextBox 4"/>
          <p:cNvSpPr txBox="1"/>
          <p:nvPr/>
        </p:nvSpPr>
        <p:spPr>
          <a:xfrm>
            <a:off x="2971800" y="1143000"/>
            <a:ext cx="5943600" cy="2467303"/>
          </a:xfrm>
          <a:prstGeom prst="rect">
            <a:avLst/>
          </a:prstGeom>
          <a:solidFill>
            <a:schemeClr val="tx1">
              <a:alpha val="94000"/>
            </a:schemeClr>
          </a:solidFill>
          <a:ln>
            <a:solidFill>
              <a:schemeClr val="accent2"/>
            </a:solidFill>
          </a:ln>
        </p:spPr>
        <p:txBody>
          <a:bodyPr wrap="square" rtlCol="0">
            <a:noAutofit/>
          </a:bodyPr>
          <a:lstStyle/>
          <a:p>
            <a:r>
              <a:rPr lang="en-US" b="1" dirty="0" smtClean="0">
                <a:solidFill>
                  <a:srgbClr val="E8740A"/>
                </a:solidFill>
              </a:rPr>
              <a:t>[</a:t>
            </a:r>
            <a:r>
              <a:rPr lang="en-US" b="1" dirty="0" err="1" smtClean="0">
                <a:solidFill>
                  <a:srgbClr val="E8740A"/>
                </a:solidFill>
              </a:rPr>
              <a:t>ExportMetadata</a:t>
            </a:r>
            <a:r>
              <a:rPr lang="en-US" b="1" dirty="0" smtClean="0">
                <a:solidFill>
                  <a:srgbClr val="E8740A"/>
                </a:solidFill>
              </a:rPr>
              <a:t>(“</a:t>
            </a:r>
            <a:r>
              <a:rPr lang="en-US" b="1" dirty="0" err="1" smtClean="0">
                <a:solidFill>
                  <a:srgbClr val="E8740A"/>
                </a:solidFill>
              </a:rPr>
              <a:t>Location”,Location.Top</a:t>
            </a:r>
            <a:r>
              <a:rPr lang="en-US" b="1" dirty="0" smtClean="0">
                <a:solidFill>
                  <a:srgbClr val="E8740A"/>
                </a:solidFill>
              </a:rPr>
              <a:t>)]</a:t>
            </a:r>
          </a:p>
          <a:p>
            <a:r>
              <a:rPr lang="en-US" b="1" dirty="0" smtClean="0">
                <a:solidFill>
                  <a:srgbClr val="E8740A"/>
                </a:solidFill>
              </a:rPr>
              <a:t>[Export(</a:t>
            </a:r>
            <a:r>
              <a:rPr lang="en-US" b="1" dirty="0" err="1" smtClean="0">
                <a:solidFill>
                  <a:srgbClr val="E8740A"/>
                </a:solidFill>
              </a:rPr>
              <a:t>typeof</a:t>
            </a:r>
            <a:r>
              <a:rPr lang="en-US" b="1" dirty="0" smtClean="0">
                <a:solidFill>
                  <a:srgbClr val="E8740A"/>
                </a:solidFill>
              </a:rPr>
              <a:t>(</a:t>
            </a:r>
            <a:r>
              <a:rPr lang="en-US" b="1" dirty="0" err="1" smtClean="0">
                <a:solidFill>
                  <a:srgbClr val="E8740A"/>
                </a:solidFill>
              </a:rPr>
              <a:t>UserControl</a:t>
            </a:r>
            <a:r>
              <a:rPr lang="en-US" b="1" dirty="0" smtClean="0">
                <a:solidFill>
                  <a:srgbClr val="E8740A"/>
                </a:solidFill>
              </a:rPr>
              <a:t>))]</a:t>
            </a:r>
          </a:p>
          <a:p>
            <a:r>
              <a:rPr lang="en-US" dirty="0">
                <a:solidFill>
                  <a:schemeClr val="bg1"/>
                </a:solidFill>
              </a:rPr>
              <a:t>public class </a:t>
            </a:r>
            <a:r>
              <a:rPr lang="en-US" dirty="0" smtClean="0">
                <a:solidFill>
                  <a:schemeClr val="bg1"/>
                </a:solidFill>
              </a:rPr>
              <a:t>Widget1 </a:t>
            </a:r>
            <a:r>
              <a:rPr lang="en-US" dirty="0">
                <a:solidFill>
                  <a:schemeClr val="bg1"/>
                </a:solidFill>
              </a:rPr>
              <a:t>: </a:t>
            </a:r>
            <a:r>
              <a:rPr lang="en-US" dirty="0" err="1" smtClean="0">
                <a:solidFill>
                  <a:schemeClr val="bg1"/>
                </a:solidFill>
              </a:rPr>
              <a:t>UserControl</a:t>
            </a:r>
            <a:endParaRPr lang="en-US" dirty="0">
              <a:solidFill>
                <a:schemeClr val="bg1"/>
              </a:solidFill>
            </a:endParaRPr>
          </a:p>
          <a:p>
            <a:r>
              <a:rPr lang="en-US" dirty="0" smtClean="0">
                <a:solidFill>
                  <a:schemeClr val="bg1"/>
                </a:solidFill>
              </a:rPr>
              <a:t>{</a:t>
            </a:r>
          </a:p>
          <a:p>
            <a:r>
              <a:rPr lang="en-US" dirty="0" smtClean="0">
                <a:solidFill>
                  <a:schemeClr val="bg1"/>
                </a:solidFill>
              </a:rPr>
              <a:t>	public string Message {</a:t>
            </a:r>
          </a:p>
          <a:p>
            <a:r>
              <a:rPr lang="en-US" dirty="0" smtClean="0">
                <a:solidFill>
                  <a:schemeClr val="bg1"/>
                </a:solidFill>
              </a:rPr>
              <a:t>	     get{return(string) </a:t>
            </a:r>
            <a:r>
              <a:rPr lang="en-US" dirty="0" err="1" smtClean="0">
                <a:solidFill>
                  <a:schemeClr val="bg1"/>
                </a:solidFill>
              </a:rPr>
              <a:t>Button.Content</a:t>
            </a:r>
            <a:r>
              <a:rPr lang="en-US" dirty="0" smtClean="0">
                <a:solidFill>
                  <a:schemeClr val="bg1"/>
                </a:solidFill>
              </a:rPr>
              <a:t>;}</a:t>
            </a:r>
          </a:p>
          <a:p>
            <a:r>
              <a:rPr lang="en-US" dirty="0" smtClean="0">
                <a:solidFill>
                  <a:schemeClr val="bg1"/>
                </a:solidFill>
              </a:rPr>
              <a:t>                    set{</a:t>
            </a:r>
            <a:r>
              <a:rPr lang="en-US" dirty="0" err="1" smtClean="0">
                <a:solidFill>
                  <a:schemeClr val="bg1"/>
                </a:solidFill>
              </a:rPr>
              <a:t>Button.Content</a:t>
            </a:r>
            <a:r>
              <a:rPr lang="en-US" dirty="0" smtClean="0">
                <a:solidFill>
                  <a:schemeClr val="bg1"/>
                </a:solidFill>
              </a:rPr>
              <a:t>=value;}</a:t>
            </a:r>
          </a:p>
          <a:p>
            <a:r>
              <a:rPr lang="en-US" dirty="0" smtClean="0">
                <a:solidFill>
                  <a:schemeClr val="bg1"/>
                </a:solidFill>
              </a:rPr>
              <a:t>               }</a:t>
            </a:r>
          </a:p>
          <a:p>
            <a:r>
              <a:rPr lang="en-US" dirty="0" smtClean="0">
                <a:solidFill>
                  <a:schemeClr val="bg1"/>
                </a:solidFill>
              </a:rPr>
              <a:t>}</a:t>
            </a:r>
            <a:endParaRPr lang="en-US" dirty="0">
              <a:solidFill>
                <a:schemeClr val="bg1"/>
              </a:solidFill>
            </a:endParaRPr>
          </a:p>
        </p:txBody>
      </p:sp>
      <p:sp>
        <p:nvSpPr>
          <p:cNvPr id="7" name="Left Arrow 6"/>
          <p:cNvSpPr/>
          <p:nvPr/>
        </p:nvSpPr>
        <p:spPr bwMode="auto">
          <a:xfrm flipH="1">
            <a:off x="3124200" y="5065059"/>
            <a:ext cx="1905000" cy="914400"/>
          </a:xfrm>
          <a:prstGeom prst="leftArrow">
            <a:avLst/>
          </a:prstGeom>
          <a:solidFill>
            <a:schemeClr val="accent4">
              <a:alpha val="58000"/>
            </a:schemeClr>
          </a:solidFill>
          <a:ln w="12700" cmpd="sng">
            <a:solidFill>
              <a:schemeClr val="tx1"/>
            </a:solidFill>
            <a:headEnd type="none" w="med" len="med"/>
            <a:tailEnd type="triangle" w="lg" len="lg"/>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ahoma" pitchFamily="34" charset="0"/>
              </a:rPr>
              <a:t>Export</a:t>
            </a:r>
          </a:p>
        </p:txBody>
      </p:sp>
      <p:sp>
        <p:nvSpPr>
          <p:cNvPr id="8" name="TextBox 7"/>
          <p:cNvSpPr txBox="1"/>
          <p:nvPr/>
        </p:nvSpPr>
        <p:spPr>
          <a:xfrm>
            <a:off x="3767910" y="4698121"/>
            <a:ext cx="1450433" cy="307777"/>
          </a:xfrm>
          <a:prstGeom prst="rect">
            <a:avLst/>
          </a:prstGeom>
          <a:noFill/>
        </p:spPr>
        <p:txBody>
          <a:bodyPr wrap="square" lIns="0" tIns="0" rIns="0" bIns="0" rtlCol="0">
            <a:spAutoFit/>
          </a:bodyPr>
          <a:lstStyle/>
          <a:p>
            <a:r>
              <a:rPr lang="en-US" sz="2000" b="1" dirty="0" err="1" smtClean="0">
                <a:gradFill>
                  <a:gsLst>
                    <a:gs pos="0">
                      <a:schemeClr val="tx1"/>
                    </a:gs>
                    <a:gs pos="86000">
                      <a:schemeClr val="tx1"/>
                    </a:gs>
                  </a:gsLst>
                  <a:lin ang="5400000" scaled="0"/>
                </a:gradFill>
              </a:rPr>
              <a:t>UserControl</a:t>
            </a:r>
            <a:r>
              <a:rPr lang="en-US" sz="2000" b="1" dirty="0" smtClean="0">
                <a:gradFill>
                  <a:gsLst>
                    <a:gs pos="0">
                      <a:schemeClr val="tx1"/>
                    </a:gs>
                    <a:gs pos="86000">
                      <a:schemeClr val="tx1"/>
                    </a:gs>
                  </a:gsLst>
                  <a:lin ang="5400000" scaled="0"/>
                </a:gradFill>
              </a:rPr>
              <a:t> </a:t>
            </a:r>
          </a:p>
        </p:txBody>
      </p:sp>
      <p:sp>
        <p:nvSpPr>
          <p:cNvPr id="9" name="Cloud Callout 8"/>
          <p:cNvSpPr/>
          <p:nvPr/>
        </p:nvSpPr>
        <p:spPr bwMode="auto">
          <a:xfrm>
            <a:off x="5596759" y="4367048"/>
            <a:ext cx="1813034" cy="1229711"/>
          </a:xfrm>
          <a:prstGeom prst="cloudCallout">
            <a:avLst>
              <a:gd name="adj1" fmla="val -60833"/>
              <a:gd name="adj2" fmla="val 36859"/>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Put me in the top</a:t>
            </a:r>
            <a:endParaRPr lang="en-US" sz="24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149283520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60000"/>
                    <a:lumOff val="40000"/>
                  </a:schemeClr>
                </a:solidFill>
              </a:rPr>
              <a:t>Import</a:t>
            </a:r>
            <a:r>
              <a:rPr lang="en-US" dirty="0" smtClean="0"/>
              <a:t> it - Metadata</a:t>
            </a:r>
            <a:endParaRPr lang="en-US" dirty="0"/>
          </a:p>
        </p:txBody>
      </p:sp>
      <p:sp>
        <p:nvSpPr>
          <p:cNvPr id="4" name="Cube 3"/>
          <p:cNvSpPr>
            <a:spLocks noChangeAspect="1"/>
          </p:cNvSpPr>
          <p:nvPr/>
        </p:nvSpPr>
        <p:spPr bwMode="auto">
          <a:xfrm>
            <a:off x="228600" y="3200400"/>
            <a:ext cx="3352800" cy="335280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Main</a:t>
            </a:r>
          </a:p>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Page</a:t>
            </a:r>
            <a:endParaRPr kumimoji="0" lang="en-US" sz="4800" b="0" i="0" u="none" strike="noStrike" cap="none" normalizeH="0" baseline="0" dirty="0" smtClean="0">
              <a:ln>
                <a:noFill/>
              </a:ln>
              <a:solidFill>
                <a:schemeClr val="bg1"/>
              </a:solidFill>
              <a:effectLst/>
              <a:latin typeface="Tahoma" pitchFamily="34" charset="0"/>
            </a:endParaRPr>
          </a:p>
        </p:txBody>
      </p:sp>
      <p:sp>
        <p:nvSpPr>
          <p:cNvPr id="5" name="TextBox 4"/>
          <p:cNvSpPr txBox="1"/>
          <p:nvPr/>
        </p:nvSpPr>
        <p:spPr>
          <a:xfrm>
            <a:off x="859156" y="1143000"/>
            <a:ext cx="7890706" cy="2593428"/>
          </a:xfrm>
          <a:prstGeom prst="rect">
            <a:avLst/>
          </a:prstGeom>
          <a:solidFill>
            <a:schemeClr val="tx1">
              <a:alpha val="94000"/>
            </a:schemeClr>
          </a:solidFill>
          <a:ln>
            <a:solidFill>
              <a:schemeClr val="accent2"/>
            </a:solidFill>
          </a:ln>
        </p:spPr>
        <p:txBody>
          <a:bodyPr wrap="square" rtlCol="0">
            <a:noAutofit/>
          </a:bodyPr>
          <a:lstStyle/>
          <a:p>
            <a:r>
              <a:rPr lang="en-US" b="1" dirty="0" smtClean="0">
                <a:solidFill>
                  <a:srgbClr val="E8740A"/>
                </a:solidFill>
              </a:rPr>
              <a:t>[Export(</a:t>
            </a:r>
            <a:r>
              <a:rPr lang="en-US" b="1" dirty="0" err="1" smtClean="0">
                <a:solidFill>
                  <a:srgbClr val="E8740A"/>
                </a:solidFill>
              </a:rPr>
              <a:t>typeof</a:t>
            </a:r>
            <a:r>
              <a:rPr lang="en-US" b="1" dirty="0" smtClean="0">
                <a:solidFill>
                  <a:srgbClr val="E8740A"/>
                </a:solidFill>
              </a:rPr>
              <a:t>(</a:t>
            </a:r>
            <a:r>
              <a:rPr lang="en-US" b="1" dirty="0" err="1" smtClean="0">
                <a:solidFill>
                  <a:srgbClr val="E8740A"/>
                </a:solidFill>
              </a:rPr>
              <a:t>UserControl</a:t>
            </a:r>
            <a:r>
              <a:rPr lang="en-US" b="1" dirty="0" smtClean="0">
                <a:solidFill>
                  <a:srgbClr val="E8740A"/>
                </a:solidFill>
              </a:rPr>
              <a:t>))]</a:t>
            </a:r>
          </a:p>
          <a:p>
            <a:r>
              <a:rPr lang="en-US" dirty="0" smtClean="0">
                <a:solidFill>
                  <a:schemeClr val="bg1"/>
                </a:solidFill>
              </a:rPr>
              <a:t>public class </a:t>
            </a:r>
            <a:r>
              <a:rPr lang="en-US" dirty="0" err="1" smtClean="0">
                <a:solidFill>
                  <a:schemeClr val="bg1"/>
                </a:solidFill>
              </a:rPr>
              <a:t>MainPage</a:t>
            </a:r>
            <a:r>
              <a:rPr lang="en-US" dirty="0" smtClean="0">
                <a:solidFill>
                  <a:schemeClr val="bg1"/>
                </a:solidFill>
              </a:rPr>
              <a:t>: </a:t>
            </a:r>
            <a:r>
              <a:rPr lang="en-US" dirty="0" err="1" smtClean="0">
                <a:solidFill>
                  <a:schemeClr val="bg1"/>
                </a:solidFill>
              </a:rPr>
              <a:t>UserControl</a:t>
            </a:r>
            <a:endParaRPr lang="en-US" dirty="0" smtClean="0">
              <a:solidFill>
                <a:schemeClr val="bg1"/>
              </a:solidFill>
            </a:endParaRPr>
          </a:p>
          <a:p>
            <a:r>
              <a:rPr lang="en-US" dirty="0" smtClean="0">
                <a:solidFill>
                  <a:schemeClr val="bg1"/>
                </a:solidFill>
              </a:rPr>
              <a:t>{</a:t>
            </a:r>
          </a:p>
          <a:p>
            <a:r>
              <a:rPr lang="en-US" b="1" dirty="0" smtClean="0">
                <a:solidFill>
                  <a:schemeClr val="bg2"/>
                </a:solidFill>
              </a:rPr>
              <a:t>	[</a:t>
            </a:r>
            <a:r>
              <a:rPr lang="en-US" b="1" dirty="0" err="1" smtClean="0">
                <a:solidFill>
                  <a:schemeClr val="bg2"/>
                </a:solidFill>
              </a:rPr>
              <a:t>ImportMany</a:t>
            </a:r>
            <a:r>
              <a:rPr lang="en-US" b="1" dirty="0" smtClean="0">
                <a:solidFill>
                  <a:schemeClr val="bg2"/>
                </a:solidFill>
              </a:rPr>
              <a:t>(</a:t>
            </a:r>
            <a:r>
              <a:rPr lang="en-US" b="1" dirty="0" err="1" smtClean="0">
                <a:solidFill>
                  <a:schemeClr val="bg2"/>
                </a:solidFill>
              </a:rPr>
              <a:t>typeof</a:t>
            </a:r>
            <a:r>
              <a:rPr lang="en-US" b="1" dirty="0" smtClean="0">
                <a:solidFill>
                  <a:schemeClr val="bg2"/>
                </a:solidFill>
              </a:rPr>
              <a:t>(</a:t>
            </a:r>
            <a:r>
              <a:rPr lang="en-US" b="1" dirty="0" err="1" smtClean="0">
                <a:solidFill>
                  <a:schemeClr val="bg2"/>
                </a:solidFill>
              </a:rPr>
              <a:t>UserControl</a:t>
            </a:r>
            <a:r>
              <a:rPr lang="en-US" b="1" dirty="0" smtClean="0">
                <a:solidFill>
                  <a:schemeClr val="bg2"/>
                </a:solidFill>
              </a:rPr>
              <a:t>))</a:t>
            </a:r>
            <a:r>
              <a:rPr lang="en-US" b="1" dirty="0" smtClean="0">
                <a:solidFill>
                  <a:schemeClr val="bg2"/>
                </a:solidFill>
                <a:sym typeface="Wingdings" pitchFamily="2" charset="2"/>
              </a:rPr>
              <a:t>]</a:t>
            </a:r>
            <a:endParaRPr lang="en-US" b="1" dirty="0" smtClean="0">
              <a:solidFill>
                <a:schemeClr val="bg2"/>
              </a:solidFill>
            </a:endParaRPr>
          </a:p>
          <a:p>
            <a:r>
              <a:rPr lang="en-US" dirty="0" smtClean="0">
                <a:solidFill>
                  <a:schemeClr val="bg1"/>
                </a:solidFill>
              </a:rPr>
              <a:t>	public </a:t>
            </a:r>
            <a:r>
              <a:rPr lang="en-US" dirty="0" err="1" smtClean="0">
                <a:solidFill>
                  <a:schemeClr val="bg1"/>
                </a:solidFill>
              </a:rPr>
              <a:t>IEnumerable</a:t>
            </a:r>
            <a:r>
              <a:rPr lang="en-US" dirty="0" smtClean="0">
                <a:solidFill>
                  <a:schemeClr val="bg1"/>
                </a:solidFill>
              </a:rPr>
              <a:t>&lt;Lazy&lt;</a:t>
            </a:r>
            <a:r>
              <a:rPr lang="en-US" dirty="0" err="1" smtClean="0">
                <a:solidFill>
                  <a:schemeClr val="bg1"/>
                </a:solidFill>
              </a:rPr>
              <a:t>UserControl</a:t>
            </a:r>
            <a:r>
              <a:rPr lang="en-US" dirty="0" smtClean="0">
                <a:solidFill>
                  <a:schemeClr val="bg1"/>
                </a:solidFill>
              </a:rPr>
              <a:t>, </a:t>
            </a:r>
            <a:r>
              <a:rPr lang="en-US" dirty="0" err="1" smtClean="0">
                <a:solidFill>
                  <a:schemeClr val="bg1"/>
                </a:solidFill>
              </a:rPr>
              <a:t>IWidgetMetadata</a:t>
            </a:r>
            <a:r>
              <a:rPr lang="en-US" dirty="0" smtClean="0">
                <a:solidFill>
                  <a:schemeClr val="bg1"/>
                </a:solidFill>
              </a:rPr>
              <a:t>&gt; </a:t>
            </a:r>
          </a:p>
          <a:p>
            <a:r>
              <a:rPr lang="en-US" dirty="0" smtClean="0">
                <a:solidFill>
                  <a:schemeClr val="bg1"/>
                </a:solidFill>
              </a:rPr>
              <a:t>	{</a:t>
            </a:r>
          </a:p>
          <a:p>
            <a:r>
              <a:rPr lang="en-US" dirty="0" smtClean="0">
                <a:solidFill>
                  <a:schemeClr val="bg1"/>
                </a:solidFill>
              </a:rPr>
              <a:t>	     </a:t>
            </a:r>
            <a:r>
              <a:rPr lang="en-US" dirty="0" err="1" smtClean="0">
                <a:solidFill>
                  <a:schemeClr val="bg1"/>
                </a:solidFill>
              </a:rPr>
              <a:t>get;set</a:t>
            </a:r>
            <a:r>
              <a:rPr lang="en-US" dirty="0" smtClean="0">
                <a:solidFill>
                  <a:schemeClr val="bg1"/>
                </a:solidFill>
              </a:rPr>
              <a:t>;</a:t>
            </a:r>
          </a:p>
          <a:p>
            <a:r>
              <a:rPr lang="en-US" dirty="0" smtClean="0">
                <a:solidFill>
                  <a:schemeClr val="bg1"/>
                </a:solidFill>
              </a:rPr>
              <a:t>	}</a:t>
            </a:r>
          </a:p>
          <a:p>
            <a:r>
              <a:rPr lang="en-US" dirty="0" smtClean="0">
                <a:solidFill>
                  <a:schemeClr val="bg1"/>
                </a:solidFill>
              </a:rPr>
              <a:t>}</a:t>
            </a:r>
            <a:endParaRPr lang="en-US" dirty="0">
              <a:solidFill>
                <a:schemeClr val="bg1"/>
              </a:solidFill>
            </a:endParaRPr>
          </a:p>
        </p:txBody>
      </p:sp>
      <p:sp>
        <p:nvSpPr>
          <p:cNvPr id="7" name="Left Arrow 6"/>
          <p:cNvSpPr/>
          <p:nvPr/>
        </p:nvSpPr>
        <p:spPr bwMode="auto">
          <a:xfrm>
            <a:off x="3204881" y="5082988"/>
            <a:ext cx="2581063" cy="914400"/>
          </a:xfrm>
          <a:prstGeom prst="leftArrow">
            <a:avLst/>
          </a:prstGeom>
          <a:solidFill>
            <a:schemeClr val="accent3">
              <a:alpha val="56000"/>
            </a:schemeClr>
          </a:solidFill>
          <a:ln>
            <a:solidFill>
              <a:schemeClr val="tx1"/>
            </a:solidFill>
            <a:headEnd type="none" w="med" len="med"/>
            <a:tailEnd type="triangle" w="lg" len="lg"/>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smtClean="0">
                <a:ln>
                  <a:noFill/>
                </a:ln>
                <a:solidFill>
                  <a:schemeClr val="tx1"/>
                </a:solidFill>
                <a:effectLst/>
                <a:latin typeface="Tahoma" pitchFamily="34" charset="0"/>
              </a:rPr>
              <a:t>ImportMany</a:t>
            </a:r>
            <a:endParaRPr kumimoji="0" lang="en-US" sz="3200" b="0" i="0" u="none" strike="noStrike" cap="none" normalizeH="0" baseline="0" dirty="0" smtClean="0">
              <a:ln>
                <a:noFill/>
              </a:ln>
              <a:solidFill>
                <a:schemeClr val="tx1"/>
              </a:solidFill>
              <a:effectLst/>
              <a:latin typeface="Tahoma" pitchFamily="34" charset="0"/>
            </a:endParaRPr>
          </a:p>
        </p:txBody>
      </p:sp>
      <p:sp>
        <p:nvSpPr>
          <p:cNvPr id="9" name="TextBox 8"/>
          <p:cNvSpPr txBox="1"/>
          <p:nvPr/>
        </p:nvSpPr>
        <p:spPr>
          <a:xfrm>
            <a:off x="3894038" y="4745419"/>
            <a:ext cx="1450433" cy="307777"/>
          </a:xfrm>
          <a:prstGeom prst="rect">
            <a:avLst/>
          </a:prstGeom>
          <a:noFill/>
        </p:spPr>
        <p:txBody>
          <a:bodyPr wrap="square" lIns="0" tIns="0" rIns="0" bIns="0" rtlCol="0">
            <a:spAutoFit/>
          </a:bodyPr>
          <a:lstStyle/>
          <a:p>
            <a:r>
              <a:rPr lang="en-US" sz="2000" b="1" dirty="0" err="1" smtClean="0">
                <a:gradFill>
                  <a:gsLst>
                    <a:gs pos="0">
                      <a:schemeClr val="tx1"/>
                    </a:gs>
                    <a:gs pos="86000">
                      <a:schemeClr val="tx1"/>
                    </a:gs>
                  </a:gsLst>
                  <a:lin ang="5400000" scaled="0"/>
                </a:gradFill>
              </a:rPr>
              <a:t>UserControl</a:t>
            </a:r>
            <a:endParaRPr lang="en-US" sz="2000" b="1" dirty="0" smtClean="0">
              <a:gradFill>
                <a:gsLst>
                  <a:gs pos="0">
                    <a:schemeClr val="tx1"/>
                  </a:gs>
                  <a:gs pos="86000">
                    <a:schemeClr val="tx1"/>
                  </a:gs>
                </a:gsLst>
                <a:lin ang="5400000" scaled="0"/>
              </a:gradFill>
            </a:endParaRPr>
          </a:p>
        </p:txBody>
      </p:sp>
    </p:spTree>
    <p:extLst>
      <p:ext uri="{BB962C8B-B14F-4D97-AF65-F5344CB8AC3E}">
        <p14:creationId xmlns="" xmlns:p14="http://schemas.microsoft.com/office/powerpoint/2010/main" val="54467433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730250" y="1905000"/>
            <a:ext cx="8413750" cy="1523495"/>
          </a:xfrm>
        </p:spPr>
        <p:txBody>
          <a:bodyPr/>
          <a:lstStyle/>
          <a:p>
            <a:r>
              <a:rPr lang="en-US" dirty="0" smtClean="0"/>
              <a:t>Have it your way! – Custom Exports</a:t>
            </a:r>
            <a:endParaRPr lang="en-US" dirty="0"/>
          </a:p>
        </p:txBody>
      </p:sp>
      <p:sp>
        <p:nvSpPr>
          <p:cNvPr id="8" name="Subtitle 7"/>
          <p:cNvSpPr>
            <a:spLocks noGrp="1"/>
          </p:cNvSpPr>
          <p:nvPr>
            <p:ph type="subTitle" idx="1"/>
          </p:nvPr>
        </p:nvSpPr>
        <p:spPr/>
        <p:txBody>
          <a:bodyPr/>
          <a:lstStyle/>
          <a:p>
            <a:endParaRPr lang="en-US" dirty="0"/>
          </a:p>
        </p:txBody>
      </p:sp>
      <p:sp>
        <p:nvSpPr>
          <p:cNvPr id="9" name="Text Placeholder 8"/>
          <p:cNvSpPr>
            <a:spLocks noGrp="1"/>
          </p:cNvSpPr>
          <p:nvPr>
            <p:ph type="body" sz="quarter" idx="10"/>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solidFill>
              </a:rPr>
              <a:t>Export</a:t>
            </a:r>
            <a:r>
              <a:rPr lang="en-US" dirty="0" smtClean="0"/>
              <a:t> it - Metadata</a:t>
            </a:r>
            <a:endParaRPr lang="en-US" dirty="0"/>
          </a:p>
        </p:txBody>
      </p:sp>
      <p:sp>
        <p:nvSpPr>
          <p:cNvPr id="4" name="Cube 3"/>
          <p:cNvSpPr>
            <a:spLocks noChangeAspect="1"/>
          </p:cNvSpPr>
          <p:nvPr/>
        </p:nvSpPr>
        <p:spPr bwMode="auto">
          <a:xfrm>
            <a:off x="228600" y="3200400"/>
            <a:ext cx="3352800" cy="335280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Widget1</a:t>
            </a:r>
            <a:endParaRPr kumimoji="0" lang="en-US" sz="4800" b="0" i="0" u="none" strike="noStrike" cap="none" normalizeH="0" baseline="0" dirty="0" smtClean="0">
              <a:ln>
                <a:noFill/>
              </a:ln>
              <a:solidFill>
                <a:schemeClr val="bg1"/>
              </a:solidFill>
              <a:effectLst/>
              <a:latin typeface="Tahoma" pitchFamily="34" charset="0"/>
            </a:endParaRPr>
          </a:p>
        </p:txBody>
      </p:sp>
      <p:sp>
        <p:nvSpPr>
          <p:cNvPr id="5" name="TextBox 4"/>
          <p:cNvSpPr txBox="1"/>
          <p:nvPr/>
        </p:nvSpPr>
        <p:spPr>
          <a:xfrm>
            <a:off x="2971800" y="1143000"/>
            <a:ext cx="5943600" cy="2467303"/>
          </a:xfrm>
          <a:prstGeom prst="rect">
            <a:avLst/>
          </a:prstGeom>
          <a:solidFill>
            <a:schemeClr val="tx1">
              <a:alpha val="94000"/>
            </a:schemeClr>
          </a:solidFill>
          <a:ln>
            <a:solidFill>
              <a:schemeClr val="accent2"/>
            </a:solidFill>
          </a:ln>
        </p:spPr>
        <p:txBody>
          <a:bodyPr wrap="square" rtlCol="0">
            <a:noAutofit/>
          </a:bodyPr>
          <a:lstStyle/>
          <a:p>
            <a:r>
              <a:rPr lang="en-US" b="1" dirty="0" smtClean="0">
                <a:solidFill>
                  <a:srgbClr val="E8740A"/>
                </a:solidFill>
              </a:rPr>
              <a:t>[</a:t>
            </a:r>
            <a:r>
              <a:rPr lang="en-US" b="1" dirty="0" err="1" smtClean="0">
                <a:solidFill>
                  <a:srgbClr val="E8740A"/>
                </a:solidFill>
              </a:rPr>
              <a:t>ExportMetadata</a:t>
            </a:r>
            <a:r>
              <a:rPr lang="en-US" b="1" dirty="0" smtClean="0">
                <a:solidFill>
                  <a:srgbClr val="E8740A"/>
                </a:solidFill>
              </a:rPr>
              <a:t>(“</a:t>
            </a:r>
            <a:r>
              <a:rPr lang="en-US" b="1" dirty="0" err="1" smtClean="0">
                <a:solidFill>
                  <a:srgbClr val="E8740A"/>
                </a:solidFill>
              </a:rPr>
              <a:t>Location”,Location.Top</a:t>
            </a:r>
            <a:r>
              <a:rPr lang="en-US" b="1" dirty="0" smtClean="0">
                <a:solidFill>
                  <a:srgbClr val="E8740A"/>
                </a:solidFill>
              </a:rPr>
              <a:t>)]</a:t>
            </a:r>
          </a:p>
          <a:p>
            <a:r>
              <a:rPr lang="en-US" b="1" dirty="0" smtClean="0">
                <a:solidFill>
                  <a:srgbClr val="E8740A"/>
                </a:solidFill>
              </a:rPr>
              <a:t>[Export(</a:t>
            </a:r>
            <a:r>
              <a:rPr lang="en-US" b="1" dirty="0" err="1" smtClean="0">
                <a:solidFill>
                  <a:srgbClr val="E8740A"/>
                </a:solidFill>
              </a:rPr>
              <a:t>typeof</a:t>
            </a:r>
            <a:r>
              <a:rPr lang="en-US" b="1" dirty="0" smtClean="0">
                <a:solidFill>
                  <a:srgbClr val="E8740A"/>
                </a:solidFill>
              </a:rPr>
              <a:t>(</a:t>
            </a:r>
            <a:r>
              <a:rPr lang="en-US" b="1" dirty="0" err="1" smtClean="0">
                <a:solidFill>
                  <a:srgbClr val="E8740A"/>
                </a:solidFill>
              </a:rPr>
              <a:t>UserControl</a:t>
            </a:r>
            <a:r>
              <a:rPr lang="en-US" b="1" dirty="0" smtClean="0">
                <a:solidFill>
                  <a:srgbClr val="E8740A"/>
                </a:solidFill>
              </a:rPr>
              <a:t>))]</a:t>
            </a:r>
          </a:p>
          <a:p>
            <a:r>
              <a:rPr lang="en-US" dirty="0">
                <a:solidFill>
                  <a:schemeClr val="bg1"/>
                </a:solidFill>
              </a:rPr>
              <a:t>public class </a:t>
            </a:r>
            <a:r>
              <a:rPr lang="en-US" dirty="0" smtClean="0">
                <a:solidFill>
                  <a:schemeClr val="bg1"/>
                </a:solidFill>
              </a:rPr>
              <a:t>Widget1 </a:t>
            </a:r>
            <a:r>
              <a:rPr lang="en-US" dirty="0">
                <a:solidFill>
                  <a:schemeClr val="bg1"/>
                </a:solidFill>
              </a:rPr>
              <a:t>: </a:t>
            </a:r>
            <a:r>
              <a:rPr lang="en-US" dirty="0" err="1" smtClean="0">
                <a:solidFill>
                  <a:schemeClr val="bg1"/>
                </a:solidFill>
              </a:rPr>
              <a:t>UserControl</a:t>
            </a:r>
            <a:endParaRPr lang="en-US" dirty="0">
              <a:solidFill>
                <a:schemeClr val="bg1"/>
              </a:solidFill>
            </a:endParaRPr>
          </a:p>
          <a:p>
            <a:r>
              <a:rPr lang="en-US" dirty="0" smtClean="0">
                <a:solidFill>
                  <a:schemeClr val="bg1"/>
                </a:solidFill>
              </a:rPr>
              <a:t>{</a:t>
            </a:r>
          </a:p>
          <a:p>
            <a:r>
              <a:rPr lang="en-US" dirty="0" smtClean="0">
                <a:solidFill>
                  <a:schemeClr val="bg1"/>
                </a:solidFill>
              </a:rPr>
              <a:t>	public string Message {</a:t>
            </a:r>
          </a:p>
          <a:p>
            <a:r>
              <a:rPr lang="en-US" dirty="0" smtClean="0">
                <a:solidFill>
                  <a:schemeClr val="bg1"/>
                </a:solidFill>
              </a:rPr>
              <a:t>	     get{return(string) </a:t>
            </a:r>
            <a:r>
              <a:rPr lang="en-US" dirty="0" err="1" smtClean="0">
                <a:solidFill>
                  <a:schemeClr val="bg1"/>
                </a:solidFill>
              </a:rPr>
              <a:t>Button.Content</a:t>
            </a:r>
            <a:r>
              <a:rPr lang="en-US" dirty="0" smtClean="0">
                <a:solidFill>
                  <a:schemeClr val="bg1"/>
                </a:solidFill>
              </a:rPr>
              <a:t>;}</a:t>
            </a:r>
          </a:p>
          <a:p>
            <a:r>
              <a:rPr lang="en-US" dirty="0" smtClean="0">
                <a:solidFill>
                  <a:schemeClr val="bg1"/>
                </a:solidFill>
              </a:rPr>
              <a:t>                    set{</a:t>
            </a:r>
            <a:r>
              <a:rPr lang="en-US" dirty="0" err="1" smtClean="0">
                <a:solidFill>
                  <a:schemeClr val="bg1"/>
                </a:solidFill>
              </a:rPr>
              <a:t>Button.Content</a:t>
            </a:r>
            <a:r>
              <a:rPr lang="en-US" dirty="0" smtClean="0">
                <a:solidFill>
                  <a:schemeClr val="bg1"/>
                </a:solidFill>
              </a:rPr>
              <a:t>=value;}</a:t>
            </a:r>
          </a:p>
          <a:p>
            <a:r>
              <a:rPr lang="en-US" dirty="0" smtClean="0">
                <a:solidFill>
                  <a:schemeClr val="bg1"/>
                </a:solidFill>
              </a:rPr>
              <a:t>               }</a:t>
            </a:r>
          </a:p>
          <a:p>
            <a:r>
              <a:rPr lang="en-US" dirty="0" smtClean="0">
                <a:solidFill>
                  <a:schemeClr val="bg1"/>
                </a:solidFill>
              </a:rPr>
              <a:t>}</a:t>
            </a:r>
            <a:endParaRPr lang="en-US" dirty="0">
              <a:solidFill>
                <a:schemeClr val="bg1"/>
              </a:solidFill>
            </a:endParaRPr>
          </a:p>
        </p:txBody>
      </p:sp>
      <p:sp>
        <p:nvSpPr>
          <p:cNvPr id="7" name="Left Arrow 6"/>
          <p:cNvSpPr/>
          <p:nvPr/>
        </p:nvSpPr>
        <p:spPr bwMode="auto">
          <a:xfrm flipH="1">
            <a:off x="3124200" y="5065059"/>
            <a:ext cx="1905000" cy="914400"/>
          </a:xfrm>
          <a:prstGeom prst="leftArrow">
            <a:avLst/>
          </a:prstGeom>
          <a:solidFill>
            <a:schemeClr val="accent4">
              <a:alpha val="58000"/>
            </a:schemeClr>
          </a:solidFill>
          <a:ln w="12700" cmpd="sng">
            <a:solidFill>
              <a:schemeClr val="tx1"/>
            </a:solidFill>
            <a:headEnd type="none" w="med" len="med"/>
            <a:tailEnd type="triangle" w="lg" len="lg"/>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ahoma" pitchFamily="34" charset="0"/>
              </a:rPr>
              <a:t>Export</a:t>
            </a:r>
          </a:p>
        </p:txBody>
      </p:sp>
      <p:sp>
        <p:nvSpPr>
          <p:cNvPr id="8" name="TextBox 7"/>
          <p:cNvSpPr txBox="1"/>
          <p:nvPr/>
        </p:nvSpPr>
        <p:spPr>
          <a:xfrm>
            <a:off x="3767910" y="4698121"/>
            <a:ext cx="1450433" cy="307777"/>
          </a:xfrm>
          <a:prstGeom prst="rect">
            <a:avLst/>
          </a:prstGeom>
          <a:noFill/>
        </p:spPr>
        <p:txBody>
          <a:bodyPr wrap="square" lIns="0" tIns="0" rIns="0" bIns="0" rtlCol="0">
            <a:spAutoFit/>
          </a:bodyPr>
          <a:lstStyle/>
          <a:p>
            <a:r>
              <a:rPr lang="en-US" sz="2000" b="1" dirty="0" err="1" smtClean="0">
                <a:gradFill>
                  <a:gsLst>
                    <a:gs pos="0">
                      <a:schemeClr val="tx1"/>
                    </a:gs>
                    <a:gs pos="86000">
                      <a:schemeClr val="tx1"/>
                    </a:gs>
                  </a:gsLst>
                  <a:lin ang="5400000" scaled="0"/>
                </a:gradFill>
              </a:rPr>
              <a:t>UserControl</a:t>
            </a:r>
            <a:r>
              <a:rPr lang="en-US" sz="2000" b="1" dirty="0" smtClean="0">
                <a:gradFill>
                  <a:gsLst>
                    <a:gs pos="0">
                      <a:schemeClr val="tx1"/>
                    </a:gs>
                    <a:gs pos="86000">
                      <a:schemeClr val="tx1"/>
                    </a:gs>
                  </a:gsLst>
                  <a:lin ang="5400000" scaled="0"/>
                </a:gradFill>
              </a:rPr>
              <a:t> </a:t>
            </a:r>
          </a:p>
        </p:txBody>
      </p:sp>
      <p:sp>
        <p:nvSpPr>
          <p:cNvPr id="9" name="Cloud Callout 8"/>
          <p:cNvSpPr/>
          <p:nvPr/>
        </p:nvSpPr>
        <p:spPr bwMode="auto">
          <a:xfrm>
            <a:off x="5596759" y="4367048"/>
            <a:ext cx="1813034" cy="1229711"/>
          </a:xfrm>
          <a:prstGeom prst="cloudCallout">
            <a:avLst>
              <a:gd name="adj1" fmla="val -60833"/>
              <a:gd name="adj2" fmla="val 36859"/>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Put me in the top</a:t>
            </a:r>
            <a:endParaRPr lang="en-US" sz="2400" dirty="0" smtClean="0">
              <a:gradFill>
                <a:gsLst>
                  <a:gs pos="0">
                    <a:srgbClr val="FFFFFF"/>
                  </a:gs>
                  <a:gs pos="100000">
                    <a:srgbClr val="FFFFFF"/>
                  </a:gs>
                </a:gsLst>
                <a:lin ang="5400000" scaled="0"/>
              </a:gradFill>
            </a:endParaRPr>
          </a:p>
        </p:txBody>
      </p:sp>
      <p:sp>
        <p:nvSpPr>
          <p:cNvPr id="10" name="&quot;No&quot; Symbol 9"/>
          <p:cNvSpPr/>
          <p:nvPr/>
        </p:nvSpPr>
        <p:spPr bwMode="auto">
          <a:xfrm>
            <a:off x="4114800" y="725214"/>
            <a:ext cx="1576551" cy="1623848"/>
          </a:xfrm>
          <a:prstGeom prst="noSmoking">
            <a:avLst/>
          </a:prstGeom>
          <a:solidFill>
            <a:srgbClr val="FF0000"/>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1492835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solidFill>
              </a:rPr>
              <a:t>Customize</a:t>
            </a:r>
            <a:r>
              <a:rPr lang="en-US" dirty="0" smtClean="0"/>
              <a:t> it – Custom exports</a:t>
            </a:r>
            <a:endParaRPr lang="en-US" dirty="0"/>
          </a:p>
        </p:txBody>
      </p:sp>
      <p:sp>
        <p:nvSpPr>
          <p:cNvPr id="4" name="Cube 3"/>
          <p:cNvSpPr>
            <a:spLocks noChangeAspect="1"/>
          </p:cNvSpPr>
          <p:nvPr/>
        </p:nvSpPr>
        <p:spPr bwMode="auto">
          <a:xfrm>
            <a:off x="228600" y="3200400"/>
            <a:ext cx="3352800" cy="335280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400" dirty="0" smtClean="0"/>
              <a:t>Widget1</a:t>
            </a:r>
            <a:endParaRPr kumimoji="0" lang="en-US" sz="4800" b="0" i="0" u="none" strike="noStrike" cap="none" normalizeH="0" baseline="0" dirty="0" smtClean="0">
              <a:ln>
                <a:noFill/>
              </a:ln>
              <a:solidFill>
                <a:schemeClr val="bg1"/>
              </a:solidFill>
              <a:effectLst/>
              <a:latin typeface="Tahoma" pitchFamily="34" charset="0"/>
            </a:endParaRPr>
          </a:p>
        </p:txBody>
      </p:sp>
      <p:sp>
        <p:nvSpPr>
          <p:cNvPr id="5" name="TextBox 4"/>
          <p:cNvSpPr txBox="1"/>
          <p:nvPr/>
        </p:nvSpPr>
        <p:spPr>
          <a:xfrm>
            <a:off x="2971800" y="1143000"/>
            <a:ext cx="5943600" cy="2467303"/>
          </a:xfrm>
          <a:prstGeom prst="rect">
            <a:avLst/>
          </a:prstGeom>
          <a:solidFill>
            <a:schemeClr val="tx1">
              <a:alpha val="94000"/>
            </a:schemeClr>
          </a:solidFill>
          <a:ln>
            <a:solidFill>
              <a:schemeClr val="accent2"/>
            </a:solidFill>
          </a:ln>
        </p:spPr>
        <p:txBody>
          <a:bodyPr wrap="square" rtlCol="0">
            <a:noAutofit/>
          </a:bodyPr>
          <a:lstStyle/>
          <a:p>
            <a:r>
              <a:rPr lang="en-US" b="1" dirty="0" smtClean="0">
                <a:solidFill>
                  <a:srgbClr val="E8740A"/>
                </a:solidFill>
              </a:rPr>
              <a:t>[Widget(Location=</a:t>
            </a:r>
            <a:r>
              <a:rPr lang="en-US" b="1" dirty="0" err="1" smtClean="0">
                <a:solidFill>
                  <a:srgbClr val="E8740A"/>
                </a:solidFill>
              </a:rPr>
              <a:t>Location.Top</a:t>
            </a:r>
            <a:r>
              <a:rPr lang="en-US" b="1" dirty="0" smtClean="0">
                <a:solidFill>
                  <a:srgbClr val="E8740A"/>
                </a:solidFill>
              </a:rPr>
              <a:t>)]</a:t>
            </a:r>
          </a:p>
          <a:p>
            <a:r>
              <a:rPr lang="en-US" dirty="0" smtClean="0">
                <a:solidFill>
                  <a:schemeClr val="bg1"/>
                </a:solidFill>
              </a:rPr>
              <a:t>public </a:t>
            </a:r>
            <a:r>
              <a:rPr lang="en-US" dirty="0">
                <a:solidFill>
                  <a:schemeClr val="bg1"/>
                </a:solidFill>
              </a:rPr>
              <a:t>class </a:t>
            </a:r>
            <a:r>
              <a:rPr lang="en-US" dirty="0" smtClean="0">
                <a:solidFill>
                  <a:schemeClr val="bg1"/>
                </a:solidFill>
              </a:rPr>
              <a:t>Widget1 </a:t>
            </a:r>
            <a:r>
              <a:rPr lang="en-US" dirty="0">
                <a:solidFill>
                  <a:schemeClr val="bg1"/>
                </a:solidFill>
              </a:rPr>
              <a:t>: </a:t>
            </a:r>
            <a:r>
              <a:rPr lang="en-US" dirty="0" err="1" smtClean="0">
                <a:solidFill>
                  <a:schemeClr val="bg1"/>
                </a:solidFill>
              </a:rPr>
              <a:t>UserControl</a:t>
            </a:r>
            <a:endParaRPr lang="en-US" dirty="0">
              <a:solidFill>
                <a:schemeClr val="bg1"/>
              </a:solidFill>
            </a:endParaRPr>
          </a:p>
          <a:p>
            <a:r>
              <a:rPr lang="en-US" dirty="0" smtClean="0">
                <a:solidFill>
                  <a:schemeClr val="bg1"/>
                </a:solidFill>
              </a:rPr>
              <a:t>{</a:t>
            </a:r>
          </a:p>
          <a:p>
            <a:r>
              <a:rPr lang="en-US" dirty="0" smtClean="0">
                <a:solidFill>
                  <a:schemeClr val="bg1"/>
                </a:solidFill>
              </a:rPr>
              <a:t>	public string Message {</a:t>
            </a:r>
          </a:p>
          <a:p>
            <a:r>
              <a:rPr lang="en-US" dirty="0" smtClean="0">
                <a:solidFill>
                  <a:schemeClr val="bg1"/>
                </a:solidFill>
              </a:rPr>
              <a:t>	     get{return(string) </a:t>
            </a:r>
            <a:r>
              <a:rPr lang="en-US" dirty="0" err="1" smtClean="0">
                <a:solidFill>
                  <a:schemeClr val="bg1"/>
                </a:solidFill>
              </a:rPr>
              <a:t>Button.Content</a:t>
            </a:r>
            <a:r>
              <a:rPr lang="en-US" dirty="0" smtClean="0">
                <a:solidFill>
                  <a:schemeClr val="bg1"/>
                </a:solidFill>
              </a:rPr>
              <a:t>;}</a:t>
            </a:r>
          </a:p>
          <a:p>
            <a:r>
              <a:rPr lang="en-US" dirty="0" smtClean="0">
                <a:solidFill>
                  <a:schemeClr val="bg1"/>
                </a:solidFill>
              </a:rPr>
              <a:t>                    set{</a:t>
            </a:r>
            <a:r>
              <a:rPr lang="en-US" dirty="0" err="1" smtClean="0">
                <a:solidFill>
                  <a:schemeClr val="bg1"/>
                </a:solidFill>
              </a:rPr>
              <a:t>Button.Content</a:t>
            </a:r>
            <a:r>
              <a:rPr lang="en-US" dirty="0" smtClean="0">
                <a:solidFill>
                  <a:schemeClr val="bg1"/>
                </a:solidFill>
              </a:rPr>
              <a:t>=value;}</a:t>
            </a:r>
          </a:p>
          <a:p>
            <a:r>
              <a:rPr lang="en-US" dirty="0" smtClean="0">
                <a:solidFill>
                  <a:schemeClr val="bg1"/>
                </a:solidFill>
              </a:rPr>
              <a:t>               }</a:t>
            </a:r>
          </a:p>
          <a:p>
            <a:r>
              <a:rPr lang="en-US" dirty="0" smtClean="0">
                <a:solidFill>
                  <a:schemeClr val="bg1"/>
                </a:solidFill>
              </a:rPr>
              <a:t>}</a:t>
            </a:r>
            <a:endParaRPr lang="en-US" dirty="0">
              <a:solidFill>
                <a:schemeClr val="bg1"/>
              </a:solidFill>
            </a:endParaRPr>
          </a:p>
        </p:txBody>
      </p:sp>
      <p:sp>
        <p:nvSpPr>
          <p:cNvPr id="7" name="Left Arrow 6"/>
          <p:cNvSpPr/>
          <p:nvPr/>
        </p:nvSpPr>
        <p:spPr bwMode="auto">
          <a:xfrm flipH="1">
            <a:off x="3124200" y="5065059"/>
            <a:ext cx="1905000" cy="914400"/>
          </a:xfrm>
          <a:prstGeom prst="leftArrow">
            <a:avLst/>
          </a:prstGeom>
          <a:solidFill>
            <a:schemeClr val="accent4">
              <a:alpha val="58000"/>
            </a:schemeClr>
          </a:solidFill>
          <a:ln w="12700" cmpd="sng">
            <a:solidFill>
              <a:schemeClr val="tx1"/>
            </a:solidFill>
            <a:headEnd type="none" w="med" len="med"/>
            <a:tailEnd type="triangle" w="lg" len="lg"/>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ahoma" pitchFamily="34" charset="0"/>
              </a:rPr>
              <a:t>Export</a:t>
            </a:r>
          </a:p>
        </p:txBody>
      </p:sp>
      <p:sp>
        <p:nvSpPr>
          <p:cNvPr id="8" name="TextBox 7"/>
          <p:cNvSpPr txBox="1"/>
          <p:nvPr/>
        </p:nvSpPr>
        <p:spPr>
          <a:xfrm>
            <a:off x="3767910" y="4698121"/>
            <a:ext cx="1450433" cy="307777"/>
          </a:xfrm>
          <a:prstGeom prst="rect">
            <a:avLst/>
          </a:prstGeom>
          <a:noFill/>
        </p:spPr>
        <p:txBody>
          <a:bodyPr wrap="square" lIns="0" tIns="0" rIns="0" bIns="0" rtlCol="0">
            <a:spAutoFit/>
          </a:bodyPr>
          <a:lstStyle/>
          <a:p>
            <a:r>
              <a:rPr lang="en-US" sz="2000" b="1" dirty="0" err="1" smtClean="0">
                <a:gradFill>
                  <a:gsLst>
                    <a:gs pos="0">
                      <a:schemeClr val="tx1"/>
                    </a:gs>
                    <a:gs pos="86000">
                      <a:schemeClr val="tx1"/>
                    </a:gs>
                  </a:gsLst>
                  <a:lin ang="5400000" scaled="0"/>
                </a:gradFill>
              </a:rPr>
              <a:t>UserControl</a:t>
            </a:r>
            <a:r>
              <a:rPr lang="en-US" sz="2000" b="1" dirty="0" smtClean="0">
                <a:gradFill>
                  <a:gsLst>
                    <a:gs pos="0">
                      <a:schemeClr val="tx1"/>
                    </a:gs>
                    <a:gs pos="86000">
                      <a:schemeClr val="tx1"/>
                    </a:gs>
                  </a:gsLst>
                  <a:lin ang="5400000" scaled="0"/>
                </a:gradFill>
              </a:rPr>
              <a:t> </a:t>
            </a:r>
          </a:p>
        </p:txBody>
      </p:sp>
      <p:sp>
        <p:nvSpPr>
          <p:cNvPr id="9" name="Cloud Callout 8"/>
          <p:cNvSpPr/>
          <p:nvPr/>
        </p:nvSpPr>
        <p:spPr bwMode="auto">
          <a:xfrm>
            <a:off x="5596759" y="4367048"/>
            <a:ext cx="1813034" cy="1229711"/>
          </a:xfrm>
          <a:prstGeom prst="cloudCallout">
            <a:avLst>
              <a:gd name="adj1" fmla="val -60833"/>
              <a:gd name="adj2" fmla="val 36859"/>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Put me in the top</a:t>
            </a:r>
            <a:endParaRPr lang="en-US" sz="24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149283520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Demo</a:t>
            </a:r>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MEF and Prism</a:t>
            </a:r>
            <a:endParaRPr lang="en-US" sz="6000" dirty="0"/>
          </a:p>
        </p:txBody>
      </p:sp>
      <p:sp>
        <p:nvSpPr>
          <p:cNvPr id="8" name="副标题 7"/>
          <p:cNvSpPr>
            <a:spLocks noGrp="1"/>
          </p:cNvSpPr>
          <p:nvPr>
            <p:ph type="subTitle" idx="1"/>
          </p:nvPr>
        </p:nvSpPr>
        <p:spPr/>
        <p:txBody>
          <a:bodyPr/>
          <a:lstStyle/>
          <a:p>
            <a:endParaRPr lang="zh-CN" altLang="en-US"/>
          </a:p>
        </p:txBody>
      </p:sp>
      <p:sp>
        <p:nvSpPr>
          <p:cNvPr id="9" name="文本占位符 8"/>
          <p:cNvSpPr>
            <a:spLocks noGrp="1"/>
          </p:cNvSpPr>
          <p:nvPr>
            <p:ph type="body" sz="quarter" idx="10"/>
          </p:nvPr>
        </p:nvSpPr>
        <p:spPr/>
        <p:txBody>
          <a:bodyPr/>
          <a:lstStyle/>
          <a:p>
            <a:endParaRPr lang="zh-CN" altLang="en-US"/>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MEF-Prism integration</a:t>
            </a:r>
            <a:endParaRPr lang="he-IL" dirty="0"/>
          </a:p>
        </p:txBody>
      </p:sp>
      <p:sp>
        <p:nvSpPr>
          <p:cNvPr id="3" name="Content Placeholder 2"/>
          <p:cNvSpPr>
            <a:spLocks noGrp="1"/>
          </p:cNvSpPr>
          <p:nvPr>
            <p:ph idx="1"/>
          </p:nvPr>
        </p:nvSpPr>
        <p:spPr>
          <a:xfrm>
            <a:off x="381000" y="1447799"/>
            <a:ext cx="8382000" cy="4776692"/>
          </a:xfrm>
        </p:spPr>
        <p:txBody>
          <a:bodyPr/>
          <a:lstStyle/>
          <a:p>
            <a:r>
              <a:rPr lang="en-US" dirty="0" smtClean="0"/>
              <a:t>Goal : </a:t>
            </a:r>
          </a:p>
          <a:p>
            <a:pPr algn="ctr">
              <a:buNone/>
            </a:pPr>
            <a:endParaRPr lang="en-US" dirty="0" smtClean="0"/>
          </a:p>
          <a:p>
            <a:pPr algn="ctr">
              <a:buNone/>
            </a:pPr>
            <a:r>
              <a:rPr lang="en-US" b="1" dirty="0" smtClean="0"/>
              <a:t>Enable an existing Prism application to be further extended through MEF</a:t>
            </a:r>
          </a:p>
          <a:p>
            <a:endParaRPr lang="en-US" dirty="0" smtClean="0"/>
          </a:p>
          <a:p>
            <a:pPr lvl="1"/>
            <a:r>
              <a:rPr lang="en-US" dirty="0" smtClean="0"/>
              <a:t>Enabled MEF modules to be added dynamically on the fly.</a:t>
            </a:r>
          </a:p>
          <a:p>
            <a:pPr lvl="1"/>
            <a:r>
              <a:rPr lang="en-US" dirty="0" smtClean="0"/>
              <a:t>Enable MEF discovered components to be registered in </a:t>
            </a:r>
            <a:r>
              <a:rPr lang="en-US" dirty="0" err="1" smtClean="0"/>
              <a:t>IoC</a:t>
            </a:r>
            <a:r>
              <a:rPr lang="en-US" dirty="0" smtClean="0"/>
              <a:t> container (Such as Unity). </a:t>
            </a:r>
          </a:p>
          <a:p>
            <a:pPr algn="ctr">
              <a:buNone/>
            </a:pPr>
            <a:endParaRPr lang="he-IL" dirty="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MEF-Prism integration</a:t>
            </a:r>
            <a:endParaRPr lang="he-IL" dirty="0"/>
          </a:p>
        </p:txBody>
      </p:sp>
      <p:sp>
        <p:nvSpPr>
          <p:cNvPr id="20" name="Content Placeholder 19"/>
          <p:cNvSpPr>
            <a:spLocks noGrp="1"/>
          </p:cNvSpPr>
          <p:nvPr>
            <p:ph idx="1"/>
          </p:nvPr>
        </p:nvSpPr>
        <p:spPr>
          <a:xfrm>
            <a:off x="381000" y="1357057"/>
            <a:ext cx="8382000" cy="886397"/>
          </a:xfrm>
        </p:spPr>
        <p:txBody>
          <a:bodyPr/>
          <a:lstStyle/>
          <a:p>
            <a:r>
              <a:rPr lang="en-US" dirty="0" smtClean="0"/>
              <a:t>Prism application starts and loads up </a:t>
            </a:r>
            <a:r>
              <a:rPr lang="en-US" b="1" i="1" dirty="0" smtClean="0"/>
              <a:t>known</a:t>
            </a:r>
            <a:r>
              <a:rPr lang="en-US" dirty="0" smtClean="0"/>
              <a:t> modules.</a:t>
            </a:r>
            <a:endParaRPr lang="he-IL" dirty="0"/>
          </a:p>
        </p:txBody>
      </p:sp>
      <p:pic>
        <p:nvPicPr>
          <p:cNvPr id="7" name="Picture 3"/>
          <p:cNvPicPr>
            <a:picLocks noChangeAspect="1" noChangeArrowheads="1"/>
          </p:cNvPicPr>
          <p:nvPr/>
        </p:nvPicPr>
        <p:blipFill>
          <a:blip r:embed="rId2" cstate="email"/>
          <a:srcRect/>
          <a:stretch>
            <a:fillRect/>
          </a:stretch>
        </p:blipFill>
        <p:spPr bwMode="auto">
          <a:xfrm>
            <a:off x="845268" y="2432324"/>
            <a:ext cx="4760731" cy="3048000"/>
          </a:xfrm>
          <a:prstGeom prst="rect">
            <a:avLst/>
          </a:prstGeom>
          <a:noFill/>
          <a:ln w="9525">
            <a:noFill/>
            <a:miter lim="800000"/>
            <a:headEnd/>
            <a:tailEnd/>
          </a:ln>
          <a:effectLst/>
        </p:spPr>
      </p:pic>
      <p:sp>
        <p:nvSpPr>
          <p:cNvPr id="8" name="Rounded Rectangle 7"/>
          <p:cNvSpPr/>
          <p:nvPr/>
        </p:nvSpPr>
        <p:spPr>
          <a:xfrm>
            <a:off x="993096" y="3803924"/>
            <a:ext cx="3086100" cy="1295400"/>
          </a:xfrm>
          <a:prstGeom prst="roundRect">
            <a:avLst>
              <a:gd name="adj" fmla="val 12096"/>
            </a:avLst>
          </a:prstGeom>
          <a:gradFill>
            <a:gsLst>
              <a:gs pos="0">
                <a:schemeClr val="accent5">
                  <a:tint val="70000"/>
                  <a:satMod val="130000"/>
                  <a:alpha val="23000"/>
                </a:schemeClr>
              </a:gs>
              <a:gs pos="43000">
                <a:schemeClr val="accent5">
                  <a:tint val="44000"/>
                  <a:satMod val="165000"/>
                  <a:alpha val="29000"/>
                </a:schemeClr>
              </a:gs>
              <a:gs pos="93000">
                <a:schemeClr val="accent5">
                  <a:tint val="15000"/>
                  <a:satMod val="165000"/>
                  <a:alpha val="17000"/>
                </a:schemeClr>
              </a:gs>
              <a:gs pos="100000">
                <a:schemeClr val="accent5">
                  <a:tint val="5000"/>
                  <a:satMod val="250000"/>
                  <a:alpha val="12000"/>
                </a:schemeClr>
              </a:gs>
            </a:gsLst>
          </a:gra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Rounded Rectangle 8"/>
          <p:cNvSpPr/>
          <p:nvPr/>
        </p:nvSpPr>
        <p:spPr>
          <a:xfrm>
            <a:off x="4155396" y="3803924"/>
            <a:ext cx="1295400" cy="1295400"/>
          </a:xfrm>
          <a:prstGeom prst="roundRect">
            <a:avLst>
              <a:gd name="adj" fmla="val 12096"/>
            </a:avLst>
          </a:prstGeom>
          <a:gradFill>
            <a:gsLst>
              <a:gs pos="0">
                <a:schemeClr val="accent5">
                  <a:tint val="70000"/>
                  <a:satMod val="130000"/>
                  <a:alpha val="23000"/>
                </a:schemeClr>
              </a:gs>
              <a:gs pos="43000">
                <a:schemeClr val="accent5">
                  <a:tint val="44000"/>
                  <a:satMod val="165000"/>
                  <a:alpha val="29000"/>
                </a:schemeClr>
              </a:gs>
              <a:gs pos="93000">
                <a:schemeClr val="accent5">
                  <a:tint val="15000"/>
                  <a:satMod val="165000"/>
                  <a:alpha val="17000"/>
                </a:schemeClr>
              </a:gs>
              <a:gs pos="100000">
                <a:schemeClr val="accent5">
                  <a:tint val="5000"/>
                  <a:satMod val="250000"/>
                  <a:alpha val="12000"/>
                </a:schemeClr>
              </a:gs>
            </a:gsLst>
          </a:gra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ounded Rectangle 9"/>
          <p:cNvSpPr/>
          <p:nvPr/>
        </p:nvSpPr>
        <p:spPr>
          <a:xfrm>
            <a:off x="997668" y="2622824"/>
            <a:ext cx="4453128" cy="1104900"/>
          </a:xfrm>
          <a:prstGeom prst="roundRect">
            <a:avLst>
              <a:gd name="adj" fmla="val 12096"/>
            </a:avLst>
          </a:prstGeom>
          <a:gradFill>
            <a:gsLst>
              <a:gs pos="0">
                <a:schemeClr val="accent5">
                  <a:tint val="70000"/>
                  <a:satMod val="130000"/>
                  <a:alpha val="23000"/>
                </a:schemeClr>
              </a:gs>
              <a:gs pos="43000">
                <a:schemeClr val="accent5">
                  <a:tint val="44000"/>
                  <a:satMod val="165000"/>
                  <a:alpha val="29000"/>
                </a:schemeClr>
              </a:gs>
              <a:gs pos="93000">
                <a:schemeClr val="accent5">
                  <a:tint val="15000"/>
                  <a:satMod val="165000"/>
                  <a:alpha val="17000"/>
                </a:schemeClr>
              </a:gs>
              <a:gs pos="100000">
                <a:schemeClr val="accent5">
                  <a:tint val="5000"/>
                  <a:satMod val="250000"/>
                  <a:alpha val="12000"/>
                </a:schemeClr>
              </a:gs>
            </a:gsLst>
          </a:gra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3" name="Group 56"/>
          <p:cNvGrpSpPr/>
          <p:nvPr/>
        </p:nvGrpSpPr>
        <p:grpSpPr>
          <a:xfrm>
            <a:off x="5605999" y="2929078"/>
            <a:ext cx="2885236" cy="1295400"/>
            <a:chOff x="5191964" y="3048000"/>
            <a:chExt cx="2885236" cy="1295400"/>
          </a:xfrm>
        </p:grpSpPr>
        <p:sp>
          <p:nvSpPr>
            <p:cNvPr id="12" name="Rounded Rectangle 11"/>
            <p:cNvSpPr/>
            <p:nvPr/>
          </p:nvSpPr>
          <p:spPr>
            <a:xfrm>
              <a:off x="5905500" y="3048000"/>
              <a:ext cx="2171700" cy="876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Module Loader</a:t>
              </a:r>
              <a:endParaRPr lang="en-US" sz="2400" dirty="0">
                <a:effectLst>
                  <a:outerShdw blurRad="38100" dist="38100" dir="2700000" algn="tl">
                    <a:srgbClr val="000000">
                      <a:alpha val="43137"/>
                    </a:srgbClr>
                  </a:outerShdw>
                </a:effectLst>
              </a:endParaRPr>
            </a:p>
          </p:txBody>
        </p:sp>
        <p:cxnSp>
          <p:nvCxnSpPr>
            <p:cNvPr id="13" name="Elbow Connector 12"/>
            <p:cNvCxnSpPr/>
            <p:nvPr/>
          </p:nvCxnSpPr>
          <p:spPr>
            <a:xfrm rot="5400000" flipH="1" flipV="1">
              <a:off x="6763544" y="4133056"/>
              <a:ext cx="419100" cy="1588"/>
            </a:xfrm>
            <a:prstGeom prst="bentConnector3">
              <a:avLst>
                <a:gd name="adj1" fmla="val 50000"/>
              </a:avLst>
            </a:prstGeom>
            <a:ln w="2540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1"/>
              <a:endCxn id="7" idx="3"/>
            </p:cNvCxnSpPr>
            <p:nvPr/>
          </p:nvCxnSpPr>
          <p:spPr>
            <a:xfrm rot="10800000" flipV="1">
              <a:off x="5191964" y="3486150"/>
              <a:ext cx="713536" cy="589096"/>
            </a:xfrm>
            <a:prstGeom prst="bentConnector3">
              <a:avLst>
                <a:gd name="adj1" fmla="val 50000"/>
              </a:avLst>
            </a:prstGeom>
            <a:ln w="2540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15" name="Picture 10" descr="\\eventsql\dvd\Online_ART\DVD_ART34\Artwork_Imagery\Icons - Illustrations\_WINDOWS SERVER ICONS\Documents\Document Bullet List Yellow.png"/>
          <p:cNvPicPr>
            <a:picLocks noChangeAspect="1" noChangeArrowheads="1"/>
          </p:cNvPicPr>
          <p:nvPr/>
        </p:nvPicPr>
        <p:blipFill>
          <a:blip r:embed="rId3" cstate="email"/>
          <a:srcRect/>
          <a:stretch>
            <a:fillRect/>
          </a:stretch>
        </p:blipFill>
        <p:spPr bwMode="auto">
          <a:xfrm>
            <a:off x="6700535" y="4338778"/>
            <a:ext cx="1492120" cy="192404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MEF-Prism integration</a:t>
            </a:r>
            <a:endParaRPr lang="he-IL" dirty="0"/>
          </a:p>
        </p:txBody>
      </p:sp>
      <p:sp>
        <p:nvSpPr>
          <p:cNvPr id="6" name="Content Placeholder 5"/>
          <p:cNvSpPr>
            <a:spLocks noGrp="1"/>
          </p:cNvSpPr>
          <p:nvPr>
            <p:ph idx="1"/>
          </p:nvPr>
        </p:nvSpPr>
        <p:spPr>
          <a:xfrm>
            <a:off x="422881" y="1008049"/>
            <a:ext cx="8382000" cy="1871282"/>
          </a:xfrm>
        </p:spPr>
        <p:txBody>
          <a:bodyPr/>
          <a:lstStyle/>
          <a:p>
            <a:r>
              <a:rPr lang="en-US" dirty="0" smtClean="0"/>
              <a:t>Prism application can load </a:t>
            </a:r>
            <a:r>
              <a:rPr lang="en-US" b="1" i="1" dirty="0" smtClean="0"/>
              <a:t>unknown</a:t>
            </a:r>
            <a:r>
              <a:rPr lang="en-US" dirty="0" smtClean="0"/>
              <a:t> </a:t>
            </a:r>
            <a:r>
              <a:rPr lang="en-US" dirty="0" err="1" smtClean="0"/>
              <a:t>plugins</a:t>
            </a:r>
            <a:r>
              <a:rPr lang="en-US" dirty="0" smtClean="0"/>
              <a:t>, by using MEF as an abstraction layer.</a:t>
            </a:r>
            <a:endParaRPr lang="he-IL" dirty="0" smtClean="0"/>
          </a:p>
          <a:p>
            <a:endParaRPr lang="he-IL" dirty="0"/>
          </a:p>
        </p:txBody>
      </p:sp>
      <p:pic>
        <p:nvPicPr>
          <p:cNvPr id="7" name="Picture 3"/>
          <p:cNvPicPr>
            <a:picLocks noChangeAspect="1" noChangeArrowheads="1"/>
          </p:cNvPicPr>
          <p:nvPr/>
        </p:nvPicPr>
        <p:blipFill>
          <a:blip r:embed="rId2" cstate="email"/>
          <a:srcRect/>
          <a:stretch>
            <a:fillRect/>
          </a:stretch>
        </p:blipFill>
        <p:spPr bwMode="auto">
          <a:xfrm>
            <a:off x="733585" y="3318804"/>
            <a:ext cx="4760731" cy="3048000"/>
          </a:xfrm>
          <a:prstGeom prst="rect">
            <a:avLst/>
          </a:prstGeom>
          <a:noFill/>
          <a:ln w="9525">
            <a:noFill/>
            <a:miter lim="800000"/>
            <a:headEnd/>
            <a:tailEnd/>
          </a:ln>
          <a:effectLst/>
        </p:spPr>
      </p:pic>
      <p:sp>
        <p:nvSpPr>
          <p:cNvPr id="25" name="Content Placeholder 5"/>
          <p:cNvSpPr txBox="1">
            <a:spLocks/>
          </p:cNvSpPr>
          <p:nvPr/>
        </p:nvSpPr>
        <p:spPr>
          <a:xfrm>
            <a:off x="2380890" y="2567149"/>
            <a:ext cx="5828229" cy="664797"/>
          </a:xfrm>
          <a:prstGeom prst="rect">
            <a:avLst/>
          </a:prstGeom>
        </p:spPr>
        <p:txBody>
          <a:bodyPr vert="horz" wrap="square" lIns="0" tIns="0" rIns="0" bIns="0" rtlCol="0">
            <a:spAutoFit/>
          </a:bodyPr>
          <a:lstStyle/>
          <a:p>
            <a:pPr marL="460375" marR="0" lvl="0" indent="-460375" algn="l" defTabSz="914363" rtl="0" eaLnBrk="1" fontAlgn="auto" latinLnBrk="0" hangingPunct="1">
              <a:lnSpc>
                <a:spcPct val="90000"/>
              </a:lnSpc>
              <a:spcBef>
                <a:spcPct val="20000"/>
              </a:spcBef>
              <a:spcAft>
                <a:spcPts val="0"/>
              </a:spcAft>
              <a:buClr>
                <a:srgbClr val="C3D69B"/>
              </a:buClr>
              <a:buSzPct val="90000"/>
              <a:tabLst/>
              <a:defRPr/>
            </a:pPr>
            <a:r>
              <a:rPr kumimoji="0" lang="en-US" sz="24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1. </a:t>
            </a:r>
            <a:r>
              <a:rPr kumimoji="0" lang="en-US" sz="24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Plugins</a:t>
            </a:r>
            <a:r>
              <a:rPr kumimoji="0" lang="en-US" sz="24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 are located and</a:t>
            </a:r>
            <a:r>
              <a:rPr kumimoji="0" lang="en-US" sz="24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added to a MEF catalog.</a:t>
            </a:r>
            <a:endParaRPr kumimoji="0" lang="he-IL" sz="3600" b="0" i="0" u="none" strike="noStrike" kern="1200" cap="none" spc="0" normalizeH="0" baseline="0" noProof="0" dirty="0">
              <a:ln>
                <a:noFill/>
              </a:ln>
              <a:gradFill>
                <a:gsLst>
                  <a:gs pos="0">
                    <a:schemeClr val="tx1"/>
                  </a:gs>
                  <a:gs pos="86000">
                    <a:schemeClr val="tx1"/>
                  </a:gs>
                </a:gsLst>
                <a:lin ang="5400000" scaled="0"/>
              </a:gradFill>
              <a:effectLst/>
              <a:uLnTx/>
              <a:uFillTx/>
              <a:latin typeface="+mn-lt"/>
              <a:ea typeface="+mn-ea"/>
              <a:cs typeface="+mn-cs"/>
            </a:endParaRPr>
          </a:p>
        </p:txBody>
      </p:sp>
      <p:pic>
        <p:nvPicPr>
          <p:cNvPr id="13" name="Picture 2"/>
          <p:cNvPicPr>
            <a:picLocks noChangeAspect="1" noChangeArrowheads="1"/>
          </p:cNvPicPr>
          <p:nvPr/>
        </p:nvPicPr>
        <p:blipFill>
          <a:blip r:embed="rId3" cstate="email"/>
          <a:srcRect/>
          <a:stretch>
            <a:fillRect/>
          </a:stretch>
        </p:blipFill>
        <p:spPr bwMode="auto">
          <a:xfrm>
            <a:off x="7333253" y="4430651"/>
            <a:ext cx="1042867" cy="818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4" name="Elbow Connector 13"/>
          <p:cNvCxnSpPr>
            <a:stCxn id="13" idx="1"/>
            <a:endCxn id="7" idx="3"/>
          </p:cNvCxnSpPr>
          <p:nvPr/>
        </p:nvCxnSpPr>
        <p:spPr>
          <a:xfrm rot="10800000" flipV="1">
            <a:off x="5494317" y="4839862"/>
            <a:ext cx="1838937" cy="2941"/>
          </a:xfrm>
          <a:prstGeom prst="bentConnector3">
            <a:avLst>
              <a:gd name="adj1" fmla="val 50000"/>
            </a:avLst>
          </a:prstGeom>
          <a:ln w="254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4968815" y="4848045"/>
            <a:ext cx="300199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20306" y="3390181"/>
            <a:ext cx="1164566" cy="276999"/>
          </a:xfrm>
          <a:prstGeom prst="rect">
            <a:avLst/>
          </a:prstGeom>
          <a:noFill/>
        </p:spPr>
        <p:txBody>
          <a:bodyPr wrap="square" lIns="0" tIns="0" rIns="0" bIns="0" rtlCol="1">
            <a:spAutoFit/>
          </a:bodyPr>
          <a:lstStyle/>
          <a:p>
            <a:pPr algn="ctr"/>
            <a:r>
              <a:rPr lang="en-US" u="sng" dirty="0" smtClean="0">
                <a:gradFill>
                  <a:gsLst>
                    <a:gs pos="0">
                      <a:schemeClr val="tx1"/>
                    </a:gs>
                    <a:gs pos="86000">
                      <a:schemeClr val="tx1"/>
                    </a:gs>
                  </a:gsLst>
                  <a:lin ang="5400000" scaled="0"/>
                </a:gradFill>
              </a:rPr>
              <a:t>Server</a:t>
            </a:r>
            <a:endParaRPr lang="he-IL" u="sng" dirty="0" err="1" smtClean="0">
              <a:gradFill>
                <a:gsLst>
                  <a:gs pos="0">
                    <a:schemeClr val="tx1"/>
                  </a:gs>
                  <a:gs pos="86000">
                    <a:schemeClr val="tx1"/>
                  </a:gs>
                </a:gsLst>
                <a:lin ang="5400000" scaled="0"/>
              </a:gra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MEF-Prism integration</a:t>
            </a:r>
            <a:endParaRPr lang="he-IL" dirty="0"/>
          </a:p>
        </p:txBody>
      </p:sp>
      <p:sp>
        <p:nvSpPr>
          <p:cNvPr id="6" name="Content Placeholder 5"/>
          <p:cNvSpPr>
            <a:spLocks noGrp="1"/>
          </p:cNvSpPr>
          <p:nvPr>
            <p:ph idx="1"/>
          </p:nvPr>
        </p:nvSpPr>
        <p:spPr>
          <a:xfrm>
            <a:off x="422881" y="1008049"/>
            <a:ext cx="8382000" cy="1871282"/>
          </a:xfrm>
        </p:spPr>
        <p:txBody>
          <a:bodyPr/>
          <a:lstStyle/>
          <a:p>
            <a:r>
              <a:rPr lang="en-US" dirty="0" smtClean="0"/>
              <a:t>Prism application can load </a:t>
            </a:r>
            <a:r>
              <a:rPr lang="en-US" b="1" i="1" dirty="0" smtClean="0"/>
              <a:t>unknown</a:t>
            </a:r>
            <a:r>
              <a:rPr lang="en-US" dirty="0" smtClean="0"/>
              <a:t> </a:t>
            </a:r>
            <a:r>
              <a:rPr lang="en-US" dirty="0" err="1" smtClean="0"/>
              <a:t>plugins</a:t>
            </a:r>
            <a:r>
              <a:rPr lang="en-US" dirty="0" smtClean="0"/>
              <a:t>, by using MEF as an abstraction layer.</a:t>
            </a:r>
            <a:endParaRPr lang="he-IL" dirty="0" smtClean="0"/>
          </a:p>
          <a:p>
            <a:endParaRPr lang="he-IL" dirty="0"/>
          </a:p>
        </p:txBody>
      </p:sp>
      <p:pic>
        <p:nvPicPr>
          <p:cNvPr id="7" name="Picture 3"/>
          <p:cNvPicPr>
            <a:picLocks noChangeAspect="1" noChangeArrowheads="1"/>
          </p:cNvPicPr>
          <p:nvPr/>
        </p:nvPicPr>
        <p:blipFill>
          <a:blip r:embed="rId2" cstate="email"/>
          <a:srcRect/>
          <a:stretch>
            <a:fillRect/>
          </a:stretch>
        </p:blipFill>
        <p:spPr bwMode="auto">
          <a:xfrm>
            <a:off x="733585" y="3318804"/>
            <a:ext cx="4760731" cy="3048000"/>
          </a:xfrm>
          <a:prstGeom prst="rect">
            <a:avLst/>
          </a:prstGeom>
          <a:noFill/>
          <a:ln w="9525">
            <a:noFill/>
            <a:miter lim="800000"/>
            <a:headEnd/>
            <a:tailEnd/>
          </a:ln>
          <a:effectLst/>
        </p:spPr>
      </p:pic>
      <p:sp>
        <p:nvSpPr>
          <p:cNvPr id="25" name="Content Placeholder 5"/>
          <p:cNvSpPr txBox="1">
            <a:spLocks/>
          </p:cNvSpPr>
          <p:nvPr/>
        </p:nvSpPr>
        <p:spPr>
          <a:xfrm>
            <a:off x="2380890" y="2567149"/>
            <a:ext cx="5828229" cy="664797"/>
          </a:xfrm>
          <a:prstGeom prst="rect">
            <a:avLst/>
          </a:prstGeom>
        </p:spPr>
        <p:txBody>
          <a:bodyPr vert="horz" wrap="square" lIns="0" tIns="0" rIns="0" bIns="0" rtlCol="0">
            <a:spAutoFit/>
          </a:bodyPr>
          <a:lstStyle/>
          <a:p>
            <a:pPr marL="460375" marR="0" lvl="0" indent="-460375" algn="l" defTabSz="914363" rtl="0" eaLnBrk="1" fontAlgn="auto" latinLnBrk="0" hangingPunct="1">
              <a:lnSpc>
                <a:spcPct val="90000"/>
              </a:lnSpc>
              <a:spcBef>
                <a:spcPct val="20000"/>
              </a:spcBef>
              <a:spcAft>
                <a:spcPts val="0"/>
              </a:spcAft>
              <a:buClr>
                <a:srgbClr val="C3D69B"/>
              </a:buClr>
              <a:buSzPct val="90000"/>
              <a:tabLst/>
              <a:defRPr/>
            </a:pPr>
            <a:r>
              <a:rPr lang="en-US" sz="2400" dirty="0" smtClean="0">
                <a:gradFill>
                  <a:gsLst>
                    <a:gs pos="0">
                      <a:schemeClr val="tx1"/>
                    </a:gs>
                    <a:gs pos="86000">
                      <a:schemeClr val="tx1"/>
                    </a:gs>
                  </a:gsLst>
                  <a:lin ang="5400000" scaled="0"/>
                </a:gradFill>
              </a:rPr>
              <a:t>2</a:t>
            </a:r>
            <a:r>
              <a:rPr kumimoji="0" lang="en-US" sz="24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4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Plugins</a:t>
            </a:r>
            <a:r>
              <a:rPr kumimoji="0" lang="en-US" sz="24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 register dependencies</a:t>
            </a:r>
            <a:r>
              <a:rPr kumimoji="0" lang="en-US" sz="24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with current </a:t>
            </a:r>
            <a:r>
              <a:rPr kumimoji="0" lang="en-US" sz="2400" b="0" i="0" u="none" strike="noStrike" kern="1200" cap="none" spc="0" normalizeH="0" noProof="0" dirty="0" err="1" smtClean="0">
                <a:ln>
                  <a:noFill/>
                </a:ln>
                <a:gradFill>
                  <a:gsLst>
                    <a:gs pos="0">
                      <a:schemeClr val="tx1"/>
                    </a:gs>
                    <a:gs pos="86000">
                      <a:schemeClr val="tx1"/>
                    </a:gs>
                  </a:gsLst>
                  <a:lin ang="5400000" scaled="0"/>
                </a:gradFill>
                <a:effectLst/>
                <a:uLnTx/>
                <a:uFillTx/>
                <a:latin typeface="+mn-lt"/>
                <a:ea typeface="+mn-ea"/>
                <a:cs typeface="+mn-cs"/>
              </a:rPr>
              <a:t>IoC</a:t>
            </a:r>
            <a:r>
              <a:rPr kumimoji="0" lang="en-US" sz="24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container.</a:t>
            </a:r>
            <a:endParaRPr kumimoji="0" lang="he-IL" sz="3600" b="0" i="0" u="none" strike="noStrike" kern="1200" cap="none" spc="0" normalizeH="0" baseline="0" noProof="0" dirty="0">
              <a:ln>
                <a:noFill/>
              </a:ln>
              <a:gradFill>
                <a:gsLst>
                  <a:gs pos="0">
                    <a:schemeClr val="tx1"/>
                  </a:gs>
                  <a:gs pos="86000">
                    <a:schemeClr val="tx1"/>
                  </a:gs>
                </a:gsLst>
                <a:lin ang="5400000" scaled="0"/>
              </a:gradFill>
              <a:effectLst/>
              <a:uLnTx/>
              <a:uFillTx/>
              <a:latin typeface="+mn-lt"/>
              <a:ea typeface="+mn-ea"/>
              <a:cs typeface="+mn-cs"/>
            </a:endParaRPr>
          </a:p>
        </p:txBody>
      </p:sp>
      <p:pic>
        <p:nvPicPr>
          <p:cNvPr id="13" name="Picture 2"/>
          <p:cNvPicPr>
            <a:picLocks noChangeAspect="1" noChangeArrowheads="1"/>
          </p:cNvPicPr>
          <p:nvPr/>
        </p:nvPicPr>
        <p:blipFill>
          <a:blip r:embed="rId3" cstate="email"/>
          <a:srcRect/>
          <a:stretch>
            <a:fillRect/>
          </a:stretch>
        </p:blipFill>
        <p:spPr bwMode="auto">
          <a:xfrm>
            <a:off x="7341879" y="4439277"/>
            <a:ext cx="1042867" cy="818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4" name="Elbow Connector 13"/>
          <p:cNvCxnSpPr>
            <a:stCxn id="13" idx="1"/>
            <a:endCxn id="7" idx="3"/>
          </p:cNvCxnSpPr>
          <p:nvPr/>
        </p:nvCxnSpPr>
        <p:spPr>
          <a:xfrm rot="10800000">
            <a:off x="5494317" y="4842805"/>
            <a:ext cx="1847563" cy="5685"/>
          </a:xfrm>
          <a:prstGeom prst="bentConnector3">
            <a:avLst>
              <a:gd name="adj1" fmla="val 50000"/>
            </a:avLst>
          </a:prstGeom>
          <a:ln w="2540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4968815" y="4848045"/>
            <a:ext cx="300199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220306" y="3390181"/>
            <a:ext cx="1164566" cy="276999"/>
          </a:xfrm>
          <a:prstGeom prst="rect">
            <a:avLst/>
          </a:prstGeom>
          <a:noFill/>
        </p:spPr>
        <p:txBody>
          <a:bodyPr wrap="square" lIns="0" tIns="0" rIns="0" bIns="0" rtlCol="1">
            <a:spAutoFit/>
          </a:bodyPr>
          <a:lstStyle/>
          <a:p>
            <a:pPr algn="ctr"/>
            <a:r>
              <a:rPr lang="en-US" u="sng" dirty="0" smtClean="0">
                <a:gradFill>
                  <a:gsLst>
                    <a:gs pos="0">
                      <a:schemeClr val="tx1"/>
                    </a:gs>
                    <a:gs pos="86000">
                      <a:schemeClr val="tx1"/>
                    </a:gs>
                  </a:gsLst>
                  <a:lin ang="5400000" scaled="0"/>
                </a:gradFill>
              </a:rPr>
              <a:t>Server</a:t>
            </a:r>
            <a:endParaRPr lang="he-IL" u="sng" dirty="0" err="1" smtClean="0">
              <a:gradFill>
                <a:gsLst>
                  <a:gs pos="0">
                    <a:schemeClr val="tx1"/>
                  </a:gs>
                  <a:gs pos="86000">
                    <a:schemeClr val="tx1"/>
                  </a:gs>
                </a:gsLst>
                <a:lin ang="5400000" scaled="0"/>
              </a:gra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MEF-Prism integration</a:t>
            </a:r>
            <a:endParaRPr lang="he-IL" dirty="0"/>
          </a:p>
        </p:txBody>
      </p:sp>
      <p:sp>
        <p:nvSpPr>
          <p:cNvPr id="6" name="Content Placeholder 5"/>
          <p:cNvSpPr>
            <a:spLocks noGrp="1"/>
          </p:cNvSpPr>
          <p:nvPr>
            <p:ph idx="1"/>
          </p:nvPr>
        </p:nvSpPr>
        <p:spPr>
          <a:xfrm>
            <a:off x="422881" y="1008049"/>
            <a:ext cx="8382000" cy="1871282"/>
          </a:xfrm>
        </p:spPr>
        <p:txBody>
          <a:bodyPr/>
          <a:lstStyle/>
          <a:p>
            <a:r>
              <a:rPr lang="en-US" dirty="0" smtClean="0"/>
              <a:t>Prism application can load </a:t>
            </a:r>
            <a:r>
              <a:rPr lang="en-US" b="1" i="1" dirty="0" smtClean="0"/>
              <a:t>unknown</a:t>
            </a:r>
            <a:r>
              <a:rPr lang="en-US" dirty="0" smtClean="0"/>
              <a:t> </a:t>
            </a:r>
            <a:r>
              <a:rPr lang="en-US" dirty="0" err="1" smtClean="0"/>
              <a:t>plugins</a:t>
            </a:r>
            <a:r>
              <a:rPr lang="en-US" dirty="0" smtClean="0"/>
              <a:t>, by using MEF as an abstraction layer.</a:t>
            </a:r>
            <a:endParaRPr lang="he-IL" dirty="0" smtClean="0"/>
          </a:p>
          <a:p>
            <a:endParaRPr lang="he-IL" dirty="0"/>
          </a:p>
        </p:txBody>
      </p:sp>
      <p:pic>
        <p:nvPicPr>
          <p:cNvPr id="7" name="Picture 3"/>
          <p:cNvPicPr>
            <a:picLocks noChangeAspect="1" noChangeArrowheads="1"/>
          </p:cNvPicPr>
          <p:nvPr/>
        </p:nvPicPr>
        <p:blipFill>
          <a:blip r:embed="rId2" cstate="email"/>
          <a:srcRect/>
          <a:stretch>
            <a:fillRect/>
          </a:stretch>
        </p:blipFill>
        <p:spPr bwMode="auto">
          <a:xfrm>
            <a:off x="733585" y="3318804"/>
            <a:ext cx="4760731" cy="3048000"/>
          </a:xfrm>
          <a:prstGeom prst="rect">
            <a:avLst/>
          </a:prstGeom>
          <a:noFill/>
          <a:ln w="9525">
            <a:noFill/>
            <a:miter lim="800000"/>
            <a:headEnd/>
            <a:tailEnd/>
          </a:ln>
          <a:effectLst/>
        </p:spPr>
      </p:pic>
      <p:sp>
        <p:nvSpPr>
          <p:cNvPr id="25" name="Content Placeholder 5"/>
          <p:cNvSpPr txBox="1">
            <a:spLocks/>
          </p:cNvSpPr>
          <p:nvPr/>
        </p:nvSpPr>
        <p:spPr>
          <a:xfrm>
            <a:off x="2380890" y="2567149"/>
            <a:ext cx="5828229" cy="664797"/>
          </a:xfrm>
          <a:prstGeom prst="rect">
            <a:avLst/>
          </a:prstGeom>
        </p:spPr>
        <p:txBody>
          <a:bodyPr vert="horz" wrap="square" lIns="0" tIns="0" rIns="0" bIns="0" rtlCol="0">
            <a:spAutoFit/>
          </a:bodyPr>
          <a:lstStyle/>
          <a:p>
            <a:pPr marL="460375" marR="0" lvl="0" indent="-460375" algn="l" defTabSz="914363" rtl="0" eaLnBrk="1" fontAlgn="auto" latinLnBrk="0" hangingPunct="1">
              <a:lnSpc>
                <a:spcPct val="90000"/>
              </a:lnSpc>
              <a:spcBef>
                <a:spcPct val="20000"/>
              </a:spcBef>
              <a:spcAft>
                <a:spcPts val="0"/>
              </a:spcAft>
              <a:buClr>
                <a:srgbClr val="C3D69B"/>
              </a:buClr>
              <a:buSzPct val="90000"/>
              <a:tabLst/>
              <a:defRPr/>
            </a:pPr>
            <a:r>
              <a:rPr lang="en-US" sz="2400" dirty="0" smtClean="0">
                <a:gradFill>
                  <a:gsLst>
                    <a:gs pos="0">
                      <a:schemeClr val="tx1"/>
                    </a:gs>
                    <a:gs pos="86000">
                      <a:schemeClr val="tx1"/>
                    </a:gs>
                  </a:gsLst>
                  <a:lin ang="5400000" scaled="0"/>
                </a:gradFill>
              </a:rPr>
              <a:t>3</a:t>
            </a:r>
            <a:r>
              <a:rPr kumimoji="0" lang="en-US" sz="24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 </a:t>
            </a:r>
            <a:r>
              <a:rPr kumimoji="0" lang="en-US" sz="2400" b="0" i="0" u="none" strike="noStrike" kern="1200" cap="none" spc="0" normalizeH="0" baseline="0" noProof="0" dirty="0" err="1" smtClean="0">
                <a:ln>
                  <a:noFill/>
                </a:ln>
                <a:gradFill>
                  <a:gsLst>
                    <a:gs pos="0">
                      <a:schemeClr val="tx1"/>
                    </a:gs>
                    <a:gs pos="86000">
                      <a:schemeClr val="tx1"/>
                    </a:gs>
                  </a:gsLst>
                  <a:lin ang="5400000" scaled="0"/>
                </a:gradFill>
                <a:effectLst/>
                <a:uLnTx/>
                <a:uFillTx/>
                <a:latin typeface="+mn-lt"/>
                <a:ea typeface="+mn-ea"/>
                <a:cs typeface="+mn-cs"/>
              </a:rPr>
              <a:t>Plugins</a:t>
            </a:r>
            <a:r>
              <a:rPr kumimoji="0" lang="en-US" sz="24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mn-lt"/>
                <a:ea typeface="+mn-ea"/>
                <a:cs typeface="+mn-cs"/>
              </a:rPr>
              <a:t> are activated.</a:t>
            </a:r>
            <a:r>
              <a:rPr kumimoji="0" lang="en-US" sz="2400" b="0" i="0" u="none" strike="noStrike" kern="1200" cap="none" spc="0" normalizeH="0" noProof="0" dirty="0" smtClean="0">
                <a:ln>
                  <a:noFill/>
                </a:ln>
                <a:gradFill>
                  <a:gsLst>
                    <a:gs pos="0">
                      <a:schemeClr val="tx1"/>
                    </a:gs>
                    <a:gs pos="86000">
                      <a:schemeClr val="tx1"/>
                    </a:gs>
                  </a:gsLst>
                  <a:lin ang="5400000" scaled="0"/>
                </a:gradFill>
                <a:effectLst/>
                <a:uLnTx/>
                <a:uFillTx/>
                <a:latin typeface="+mn-lt"/>
                <a:ea typeface="+mn-ea"/>
                <a:cs typeface="+mn-cs"/>
              </a:rPr>
              <a:t> Dependencies are injected.</a:t>
            </a:r>
            <a:endParaRPr kumimoji="0" lang="he-IL" sz="3600" b="0" i="0" u="none" strike="noStrike" kern="1200" cap="none" spc="0" normalizeH="0" baseline="0" noProof="0" dirty="0">
              <a:ln>
                <a:noFill/>
              </a:ln>
              <a:gradFill>
                <a:gsLst>
                  <a:gs pos="0">
                    <a:schemeClr val="tx1"/>
                  </a:gs>
                  <a:gs pos="86000">
                    <a:schemeClr val="tx1"/>
                  </a:gs>
                </a:gsLst>
                <a:lin ang="5400000" scaled="0"/>
              </a:gradFill>
              <a:effectLst/>
              <a:uLnTx/>
              <a:uFillTx/>
              <a:latin typeface="+mn-lt"/>
              <a:ea typeface="+mn-ea"/>
              <a:cs typeface="+mn-cs"/>
            </a:endParaRPr>
          </a:p>
        </p:txBody>
      </p:sp>
      <p:pic>
        <p:nvPicPr>
          <p:cNvPr id="13" name="Picture 2"/>
          <p:cNvPicPr>
            <a:picLocks noChangeAspect="1" noChangeArrowheads="1"/>
          </p:cNvPicPr>
          <p:nvPr/>
        </p:nvPicPr>
        <p:blipFill>
          <a:blip r:embed="rId3" cstate="email"/>
          <a:srcRect/>
          <a:stretch>
            <a:fillRect/>
          </a:stretch>
        </p:blipFill>
        <p:spPr bwMode="auto">
          <a:xfrm>
            <a:off x="7333253" y="4430648"/>
            <a:ext cx="1042867" cy="818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4" name="Elbow Connector 13"/>
          <p:cNvCxnSpPr>
            <a:stCxn id="13" idx="1"/>
            <a:endCxn id="7" idx="3"/>
          </p:cNvCxnSpPr>
          <p:nvPr/>
        </p:nvCxnSpPr>
        <p:spPr>
          <a:xfrm rot="10800000" flipV="1">
            <a:off x="5494317" y="4839860"/>
            <a:ext cx="1838937" cy="2944"/>
          </a:xfrm>
          <a:prstGeom prst="bentConnector3">
            <a:avLst>
              <a:gd name="adj1" fmla="val 50000"/>
            </a:avLst>
          </a:prstGeom>
          <a:ln w="254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4968815" y="4848045"/>
            <a:ext cx="300199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220306" y="3390181"/>
            <a:ext cx="1164566" cy="276999"/>
          </a:xfrm>
          <a:prstGeom prst="rect">
            <a:avLst/>
          </a:prstGeom>
          <a:noFill/>
        </p:spPr>
        <p:txBody>
          <a:bodyPr wrap="square" lIns="0" tIns="0" rIns="0" bIns="0" rtlCol="1">
            <a:spAutoFit/>
          </a:bodyPr>
          <a:lstStyle/>
          <a:p>
            <a:pPr algn="ctr"/>
            <a:r>
              <a:rPr lang="en-US" u="sng" dirty="0" smtClean="0">
                <a:gradFill>
                  <a:gsLst>
                    <a:gs pos="0">
                      <a:schemeClr val="tx1"/>
                    </a:gs>
                    <a:gs pos="86000">
                      <a:schemeClr val="tx1"/>
                    </a:gs>
                  </a:gsLst>
                  <a:lin ang="5400000" scaled="0"/>
                </a:gradFill>
              </a:rPr>
              <a:t>Server</a:t>
            </a:r>
            <a:endParaRPr lang="he-IL" u="sng" dirty="0" err="1" smtClean="0">
              <a:gradFill>
                <a:gsLst>
                  <a:gs pos="0">
                    <a:schemeClr val="tx1"/>
                  </a:gs>
                  <a:gs pos="86000">
                    <a:schemeClr val="tx1"/>
                  </a:gs>
                </a:gsLst>
                <a:lin ang="5400000" scaled="0"/>
              </a:gra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14"/>
                                        </p:tgtEl>
                                        <p:attrNameLst>
                                          <p:attrName>stroke.color</p:attrName>
                                        </p:attrNameLst>
                                      </p:cBhvr>
                                      <p:to>
                                        <a:srgbClr val="FF0000"/>
                                      </p:to>
                                    </p:animClr>
                                    <p:set>
                                      <p:cBhvr>
                                        <p:cTn id="12"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323850"/>
            <a:ext cx="8382000" cy="553998"/>
          </a:xfrm>
        </p:spPr>
        <p:txBody>
          <a:bodyPr/>
          <a:lstStyle/>
          <a:p>
            <a:r>
              <a:rPr lang="en-US" dirty="0" smtClean="0"/>
              <a:t>Where can I get it?</a:t>
            </a:r>
            <a:endParaRPr lang="en-US" dirty="0"/>
          </a:p>
        </p:txBody>
      </p:sp>
      <p:sp>
        <p:nvSpPr>
          <p:cNvPr id="6" name="Text Placeholder 5"/>
          <p:cNvSpPr>
            <a:spLocks noGrp="1"/>
          </p:cNvSpPr>
          <p:nvPr>
            <p:ph type="body" sz="quarter" idx="10"/>
          </p:nvPr>
        </p:nvSpPr>
        <p:spPr>
          <a:xfrm>
            <a:off x="381000" y="1447799"/>
            <a:ext cx="8382000" cy="5736955"/>
          </a:xfrm>
        </p:spPr>
        <p:txBody>
          <a:bodyPr/>
          <a:lstStyle/>
          <a:p>
            <a:r>
              <a:rPr lang="en-US" sz="2800" dirty="0" smtClean="0"/>
              <a:t>MEF ships in Silverlight 4.0</a:t>
            </a:r>
          </a:p>
          <a:p>
            <a:r>
              <a:rPr lang="en-US" sz="2800" dirty="0" smtClean="0"/>
              <a:t>Dynamic XAP support in SL 4.0 Toolkit</a:t>
            </a:r>
          </a:p>
          <a:p>
            <a:r>
              <a:rPr lang="en-US" sz="2800" dirty="0" smtClean="0"/>
              <a:t>Silverlight 3.0 support on </a:t>
            </a:r>
            <a:r>
              <a:rPr lang="en-US" sz="2800" dirty="0" err="1" smtClean="0"/>
              <a:t>Codeplex</a:t>
            </a:r>
            <a:endParaRPr lang="en-US" sz="2800" dirty="0" smtClean="0"/>
          </a:p>
          <a:p>
            <a:r>
              <a:rPr lang="en-US" sz="2800" dirty="0" smtClean="0"/>
              <a:t>MEF source ships under MSPL</a:t>
            </a:r>
          </a:p>
          <a:p>
            <a:pPr>
              <a:buNone/>
            </a:pPr>
            <a:endParaRPr lang="en-US" sz="2800" dirty="0" smtClean="0"/>
          </a:p>
          <a:p>
            <a:pPr>
              <a:buNone/>
            </a:pPr>
            <a:r>
              <a:rPr lang="en-US" sz="2800" dirty="0" smtClean="0"/>
              <a:t>Learn more:</a:t>
            </a:r>
          </a:p>
          <a:p>
            <a:pPr>
              <a:buNone/>
            </a:pPr>
            <a:r>
              <a:rPr lang="en-US" sz="2800" dirty="0" smtClean="0"/>
              <a:t>	Silverlight.net</a:t>
            </a:r>
          </a:p>
          <a:p>
            <a:pPr>
              <a:buNone/>
            </a:pPr>
            <a:r>
              <a:rPr lang="en-US" sz="2800" dirty="0" smtClean="0"/>
              <a:t>	MEF.Codeplex.com</a:t>
            </a:r>
          </a:p>
          <a:p>
            <a:pPr>
              <a:buNone/>
            </a:pPr>
            <a:r>
              <a:rPr lang="en-US" sz="2800" dirty="0" smtClean="0"/>
              <a:t>	MEFContrib.Codeplex.com – Prism/MEF</a:t>
            </a:r>
          </a:p>
          <a:p>
            <a:pPr>
              <a:buNone/>
            </a:pPr>
            <a:r>
              <a:rPr lang="en-US" sz="2800" dirty="0" smtClean="0"/>
              <a:t>	blogs.msdn.com/</a:t>
            </a:r>
            <a:r>
              <a:rPr lang="en-US" sz="2800" dirty="0" err="1" smtClean="0"/>
              <a:t>gblock</a:t>
            </a:r>
            <a:endParaRPr lang="en-US" sz="2800" dirty="0" smtClean="0"/>
          </a:p>
          <a:p>
            <a:pPr>
              <a:buNone/>
            </a:pPr>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012" y="686053"/>
            <a:ext cx="7773987" cy="1523494"/>
          </a:xfrm>
        </p:spPr>
        <p:txBody>
          <a:bodyPr/>
          <a:lstStyle/>
          <a:p>
            <a:r>
              <a:rPr lang="en-US" sz="6000" dirty="0" smtClean="0"/>
              <a:t>MEF Cross-platform(s)</a:t>
            </a:r>
            <a:endParaRPr lang="en-US" sz="6000" dirty="0"/>
          </a:p>
        </p:txBody>
      </p:sp>
      <p:pic>
        <p:nvPicPr>
          <p:cNvPr id="76802" name="Picture 2"/>
          <p:cNvPicPr>
            <a:picLocks noChangeAspect="1" noChangeArrowheads="1"/>
          </p:cNvPicPr>
          <p:nvPr/>
        </p:nvPicPr>
        <p:blipFill>
          <a:blip r:embed="rId3"/>
          <a:srcRect/>
          <a:stretch>
            <a:fillRect/>
          </a:stretch>
        </p:blipFill>
        <p:spPr bwMode="auto">
          <a:xfrm>
            <a:off x="6823195" y="2889028"/>
            <a:ext cx="1863615" cy="22363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1659046"/>
            <a:ext cx="9144000" cy="5219323"/>
          </a:xfrm>
          <a:prstGeom prst="rect">
            <a:avLst/>
          </a:prstGeom>
          <a:gradFill flip="none" rotWithShape="1">
            <a:gsLst>
              <a:gs pos="0">
                <a:srgbClr val="000000">
                  <a:alpha val="0"/>
                </a:srgbClr>
              </a:gs>
              <a:gs pos="55000">
                <a:srgbClr val="000000">
                  <a:alpha val="45000"/>
                </a:srgbClr>
              </a:gs>
              <a:gs pos="100000">
                <a:srgbClr val="000000"/>
              </a:gs>
            </a:gsLst>
            <a:lin ang="5400000" scaled="1"/>
            <a:tileRect/>
          </a:gradFill>
          <a:ln w="55000" cap="flat" cmpd="thickThin" algn="ctr">
            <a:noFill/>
            <a:prstDash val="solid"/>
            <a:headEnd type="none" w="med" len="med"/>
            <a:tailEnd type="none" w="med" len="med"/>
          </a:ln>
          <a:effectLst/>
        </p:spPr>
        <p:txBody>
          <a:bodyPr vert="horz" wrap="square" lIns="0" tIns="91440" rIns="0" bIns="0" numCol="1" rtlCol="0" anchor="ctr" anchorCtr="0" compatLnSpc="1">
            <a:prstTxWarp prst="textNoShape">
              <a:avLst/>
            </a:prstTxWarp>
          </a:bodyPr>
          <a:lstStyle/>
          <a:p>
            <a:pPr marL="0" marR="0" lvl="0" indent="0" algn="ctr" defTabSz="1218937" eaLnBrk="1" fontAlgn="auto" latinLnBrk="0" hangingPunct="1">
              <a:lnSpc>
                <a:spcPct val="85000"/>
              </a:lnSpc>
              <a:spcBef>
                <a:spcPct val="0"/>
              </a:spcBef>
              <a:spcAft>
                <a:spcPts val="0"/>
              </a:spcAft>
              <a:buClrTx/>
              <a:buSzTx/>
              <a:buFontTx/>
              <a:buNone/>
              <a:tabLst/>
              <a:defRPr/>
            </a:pPr>
            <a:endParaRPr kumimoji="0" lang="en-US" altLang="zh-CN" sz="4800" b="0" i="0" u="none" strike="noStrike" kern="0" cap="none" spc="-200" normalizeH="0" baseline="0" noProof="0" dirty="0" smtClean="0">
              <a:ln w="3175">
                <a:noFill/>
              </a:ln>
              <a:gradFill flip="none" rotWithShape="1">
                <a:gsLst>
                  <a:gs pos="0">
                    <a:srgbClr val="050813"/>
                  </a:gs>
                  <a:gs pos="81000">
                    <a:srgbClr val="004D6C"/>
                  </a:gs>
                  <a:gs pos="86000">
                    <a:srgbClr val="050813"/>
                  </a:gs>
                </a:gsLst>
                <a:lin ang="5400000" scaled="1"/>
                <a:tileRect/>
              </a:gradFill>
              <a:effectLst/>
              <a:uLnTx/>
              <a:uFillTx/>
              <a:latin typeface="Kozuka Gothic Pro H" pitchFamily="34" charset="-128"/>
              <a:ea typeface="+mn-ea"/>
              <a:cs typeface="Arial" charset="0"/>
            </a:endParaRPr>
          </a:p>
          <a:p>
            <a:pPr marL="0" marR="0" lvl="0" indent="0" algn="ctr" defTabSz="1218937" eaLnBrk="1" fontAlgn="auto" latinLnBrk="0" hangingPunct="1">
              <a:lnSpc>
                <a:spcPct val="85000"/>
              </a:lnSpc>
              <a:spcBef>
                <a:spcPct val="0"/>
              </a:spcBef>
              <a:spcAft>
                <a:spcPts val="0"/>
              </a:spcAft>
              <a:buClrTx/>
              <a:buSzTx/>
              <a:buFontTx/>
              <a:buNone/>
              <a:tabLst/>
              <a:defRPr/>
            </a:pPr>
            <a:endParaRPr lang="en-US" altLang="zh-CN" sz="4800" kern="0" spc="-200" dirty="0" smtClean="0">
              <a:ln w="3175">
                <a:noFill/>
              </a:ln>
              <a:gradFill flip="none" rotWithShape="1">
                <a:gsLst>
                  <a:gs pos="0">
                    <a:srgbClr val="050813"/>
                  </a:gs>
                  <a:gs pos="81000">
                    <a:srgbClr val="004D6C"/>
                  </a:gs>
                  <a:gs pos="86000">
                    <a:srgbClr val="050813"/>
                  </a:gs>
                </a:gsLst>
                <a:lin ang="5400000" scaled="1"/>
                <a:tileRect/>
              </a:gradFill>
              <a:latin typeface="Kozuka Gothic Pro H" pitchFamily="34" charset="-128"/>
              <a:cs typeface="Arial" charset="0"/>
            </a:endParaRPr>
          </a:p>
        </p:txBody>
      </p:sp>
      <p:sp>
        <p:nvSpPr>
          <p:cNvPr id="7" name="Title 2"/>
          <p:cNvSpPr txBox="1">
            <a:spLocks/>
          </p:cNvSpPr>
          <p:nvPr/>
        </p:nvSpPr>
        <p:spPr>
          <a:xfrm>
            <a:off x="0" y="1179690"/>
            <a:ext cx="9144000" cy="2609662"/>
          </a:xfrm>
          <a:prstGeom prst="rect">
            <a:avLst/>
          </a:prstGeom>
          <a:gradFill flip="none" rotWithShape="1">
            <a:gsLst>
              <a:gs pos="0">
                <a:srgbClr val="000000"/>
              </a:gs>
              <a:gs pos="55000">
                <a:srgbClr val="000000">
                  <a:alpha val="45000"/>
                </a:srgbClr>
              </a:gs>
              <a:gs pos="100000">
                <a:srgbClr val="000000"/>
              </a:gs>
            </a:gsLst>
            <a:lin ang="5400000" scaled="1"/>
            <a:tileRect/>
          </a:gradFill>
          <a:ln w="55000" cap="flat" cmpd="thickThin" algn="ctr">
            <a:noFill/>
            <a:prstDash val="solid"/>
            <a:headEnd type="none" w="med" len="med"/>
            <a:tailEnd type="none" w="med" len="med"/>
          </a:ln>
          <a:effectLst/>
        </p:spPr>
        <p:txBody>
          <a:bodyPr vert="horz" wrap="square" lIns="0" tIns="91440" rIns="0" bIns="0" numCol="1" rtlCol="0" anchor="ctr" anchorCtr="0" compatLnSpc="1">
            <a:prstTxWarp prst="textNoShape">
              <a:avLst/>
            </a:prstTxWarp>
          </a:bodyPr>
          <a:lstStyle/>
          <a:p>
            <a:pPr marL="0" marR="0" lvl="0" indent="0" algn="ctr" defTabSz="1218937" eaLnBrk="1" fontAlgn="auto" latinLnBrk="0" hangingPunct="1">
              <a:lnSpc>
                <a:spcPct val="85000"/>
              </a:lnSpc>
              <a:spcBef>
                <a:spcPct val="0"/>
              </a:spcBef>
              <a:spcAft>
                <a:spcPts val="0"/>
              </a:spcAft>
              <a:buClrTx/>
              <a:buSzTx/>
              <a:buFontTx/>
              <a:buNone/>
              <a:tabLst/>
              <a:defRPr/>
            </a:pPr>
            <a:r>
              <a:rPr kumimoji="0" lang="zh-CN" altLang="en-US" sz="6000" b="1" i="0" u="none" strike="noStrike" kern="0" cap="none" spc="-200" normalizeH="0" baseline="0" noProof="0" dirty="0" smtClean="0">
                <a:ln w="3175">
                  <a:noFill/>
                </a:ln>
                <a:solidFill>
                  <a:srgbClr val="9C42E6"/>
                </a:solidFill>
                <a:effectLst/>
                <a:uLnTx/>
                <a:uFillTx/>
                <a:latin typeface="Kozuka Gothic Pro H" pitchFamily="34" charset="-128"/>
                <a:ea typeface="+mn-ea"/>
                <a:cs typeface="Arial" charset="0"/>
              </a:rPr>
              <a:t>深入</a:t>
            </a:r>
            <a:r>
              <a:rPr kumimoji="0" lang="en-US" altLang="zh-CN" sz="6000" b="1" i="0" u="none" strike="noStrike" kern="0" cap="none" spc="-200" normalizeH="0" baseline="0" noProof="0" dirty="0" smtClean="0">
                <a:ln w="3175">
                  <a:noFill/>
                </a:ln>
                <a:solidFill>
                  <a:srgbClr val="9C42E6"/>
                </a:solidFill>
                <a:effectLst/>
                <a:uLnTx/>
                <a:uFillTx/>
                <a:latin typeface="Kozuka Gothic Pro H" pitchFamily="34" charset="-128"/>
                <a:ea typeface="+mn-ea"/>
                <a:cs typeface="Arial" charset="0"/>
              </a:rPr>
              <a:t>MEF</a:t>
            </a:r>
            <a:endParaRPr kumimoji="0" lang="en-US" sz="6000" b="1" i="0" u="none" strike="noStrike" kern="0" cap="none" spc="-200" normalizeH="0" baseline="0" noProof="0" dirty="0">
              <a:ln w="3175">
                <a:noFill/>
              </a:ln>
              <a:solidFill>
                <a:srgbClr val="9C42E6"/>
              </a:solidFill>
              <a:effectLst/>
              <a:uLnTx/>
              <a:uFillTx/>
              <a:latin typeface="Kozuka Gothic Pro H" pitchFamily="34" charset="-128"/>
              <a:ea typeface="+mn-ea"/>
              <a:cs typeface="Arial" charset="0"/>
            </a:endParaRPr>
          </a:p>
        </p:txBody>
      </p:sp>
    </p:spTree>
    <p:extLst>
      <p:ext uri="{BB962C8B-B14F-4D97-AF65-F5344CB8AC3E}">
        <p14:creationId xmlns="" xmlns:p14="http://schemas.microsoft.com/office/powerpoint/2010/main" val="163293252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576223" y="796816"/>
            <a:ext cx="6322301" cy="496289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MEF</a:t>
            </a:r>
            <a:r>
              <a:rPr lang="zh-CN" altLang="en-US" dirty="0" smtClean="0"/>
              <a:t>的几个核心概念</a:t>
            </a:r>
            <a:endParaRPr lang="zh-CN" altLang="en-US" dirty="0"/>
          </a:p>
        </p:txBody>
      </p:sp>
      <p:sp>
        <p:nvSpPr>
          <p:cNvPr id="3" name="文本占位符 2"/>
          <p:cNvSpPr>
            <a:spLocks noGrp="1"/>
          </p:cNvSpPr>
          <p:nvPr>
            <p:ph type="body" sz="quarter" idx="10"/>
          </p:nvPr>
        </p:nvSpPr>
        <p:spPr>
          <a:xfrm>
            <a:off x="381000" y="1447799"/>
            <a:ext cx="8382000" cy="2609945"/>
          </a:xfrm>
        </p:spPr>
        <p:txBody>
          <a:bodyPr/>
          <a:lstStyle/>
          <a:p>
            <a:r>
              <a:rPr lang="zh-CN" altLang="en-US" dirty="0" smtClean="0"/>
              <a:t>可组合的部件</a:t>
            </a:r>
            <a:endParaRPr lang="en-US" altLang="zh-CN" dirty="0" smtClean="0"/>
          </a:p>
          <a:p>
            <a:r>
              <a:rPr lang="zh-CN" altLang="en-US" dirty="0" smtClean="0"/>
              <a:t>导出</a:t>
            </a:r>
            <a:endParaRPr lang="en-US" altLang="zh-CN" dirty="0" smtClean="0"/>
          </a:p>
          <a:p>
            <a:r>
              <a:rPr lang="zh-CN" altLang="en-US" dirty="0" smtClean="0"/>
              <a:t>导</a:t>
            </a:r>
            <a:r>
              <a:rPr lang="zh-CN" altLang="en-US" dirty="0" smtClean="0"/>
              <a:t>入</a:t>
            </a:r>
            <a:endParaRPr lang="en-US" altLang="zh-CN" dirty="0" smtClean="0"/>
          </a:p>
          <a:p>
            <a:r>
              <a:rPr lang="zh-CN" altLang="en-US" dirty="0" smtClean="0"/>
              <a:t>约定</a:t>
            </a:r>
            <a:endParaRPr lang="en-US" altLang="zh-CN" dirty="0" smtClean="0"/>
          </a:p>
          <a:p>
            <a:r>
              <a:rPr lang="zh-CN" altLang="en-US" dirty="0" smtClean="0"/>
              <a:t>组合</a:t>
            </a:r>
            <a:endParaRPr lang="zh-CN" altLang="en-US" dirty="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323850"/>
            <a:ext cx="8382000" cy="553998"/>
          </a:xfrm>
        </p:spPr>
        <p:txBody>
          <a:bodyPr/>
          <a:lstStyle/>
          <a:p>
            <a:r>
              <a:rPr lang="zh-CN" altLang="en-US" dirty="0" smtClean="0"/>
              <a:t>使用</a:t>
            </a:r>
            <a:r>
              <a:rPr lang="en-US" altLang="zh-CN" dirty="0" smtClean="0"/>
              <a:t>MEF</a:t>
            </a:r>
            <a:r>
              <a:rPr lang="zh-CN" altLang="en-US" dirty="0" smtClean="0"/>
              <a:t>的一般步骤</a:t>
            </a:r>
            <a:endParaRPr lang="zh-CN" altLang="en-US" dirty="0"/>
          </a:p>
        </p:txBody>
      </p:sp>
      <p:sp>
        <p:nvSpPr>
          <p:cNvPr id="3" name="文本占位符 2"/>
          <p:cNvSpPr>
            <a:spLocks noGrp="1"/>
          </p:cNvSpPr>
          <p:nvPr>
            <p:ph type="body" sz="quarter" idx="10"/>
          </p:nvPr>
        </p:nvSpPr>
        <p:spPr>
          <a:xfrm>
            <a:off x="381000" y="1447799"/>
            <a:ext cx="8382000" cy="2511457"/>
          </a:xfrm>
        </p:spPr>
        <p:txBody>
          <a:bodyPr/>
          <a:lstStyle/>
          <a:p>
            <a:r>
              <a:rPr lang="zh-CN" altLang="en-US" dirty="0" smtClean="0"/>
              <a:t>添加需要容器创建的约定的导入</a:t>
            </a:r>
            <a:endParaRPr lang="en-US" altLang="zh-CN" dirty="0" smtClean="0"/>
          </a:p>
          <a:p>
            <a:r>
              <a:rPr lang="zh-CN" altLang="en-US" dirty="0" smtClean="0"/>
              <a:t>创建</a:t>
            </a:r>
            <a:r>
              <a:rPr lang="en-US" altLang="zh-CN" dirty="0" smtClean="0"/>
              <a:t>MEF</a:t>
            </a:r>
            <a:r>
              <a:rPr lang="zh-CN" altLang="en-US" dirty="0" smtClean="0"/>
              <a:t>用于发现部件的目录</a:t>
            </a:r>
            <a:endParaRPr lang="en-US" altLang="zh-CN" dirty="0" smtClean="0"/>
          </a:p>
          <a:p>
            <a:r>
              <a:rPr lang="zh-CN" altLang="en-US" dirty="0" smtClean="0"/>
              <a:t>创建组合部件实例的容器</a:t>
            </a:r>
            <a:endParaRPr lang="en-US" altLang="zh-CN" dirty="0" smtClean="0"/>
          </a:p>
          <a:p>
            <a:r>
              <a:rPr lang="zh-CN" altLang="en-US" dirty="0" smtClean="0"/>
              <a:t>通过对容器调用</a:t>
            </a:r>
            <a:r>
              <a:rPr lang="en-US" altLang="zh-CN" dirty="0" err="1" smtClean="0"/>
              <a:t>Composeparts</a:t>
            </a:r>
            <a:r>
              <a:rPr lang="zh-CN" altLang="en-US" dirty="0" smtClean="0"/>
              <a:t>方法并传入具有导入的实例，来进行组合</a:t>
            </a:r>
            <a:endParaRPr lang="zh-CN" altLang="en-US" dirty="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945929" y="3389585"/>
            <a:ext cx="7236374" cy="1576552"/>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400" dirty="0" smtClean="0">
                <a:gradFill>
                  <a:gsLst>
                    <a:gs pos="0">
                      <a:srgbClr val="FFFFFF"/>
                    </a:gs>
                    <a:gs pos="100000">
                      <a:srgbClr val="FFFFFF"/>
                    </a:gs>
                  </a:gsLst>
                  <a:lin ang="5400000" scaled="0"/>
                </a:gradFill>
              </a:rPr>
              <a:t>基元层</a:t>
            </a: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r>
              <a:rPr lang="en-US" altLang="zh-CN" sz="2400" dirty="0" smtClean="0">
                <a:gradFill>
                  <a:gsLst>
                    <a:gs pos="0">
                      <a:srgbClr val="FFFFFF"/>
                    </a:gs>
                    <a:gs pos="100000">
                      <a:srgbClr val="FFFFFF"/>
                    </a:gs>
                  </a:gsLst>
                  <a:lin ang="5400000" scaled="0"/>
                </a:gradFill>
              </a:rPr>
              <a:t>Primitives</a:t>
            </a:r>
            <a:endParaRPr lang="zh-CN" altLang="en-US" sz="2400" dirty="0" smtClean="0">
              <a:gradFill>
                <a:gsLst>
                  <a:gs pos="0">
                    <a:srgbClr val="FFFFFF"/>
                  </a:gs>
                  <a:gs pos="100000">
                    <a:srgbClr val="FFFFFF"/>
                  </a:gs>
                </a:gsLst>
                <a:lin ang="5400000" scaled="0"/>
              </a:gradFill>
            </a:endParaRPr>
          </a:p>
        </p:txBody>
      </p:sp>
      <p:sp>
        <p:nvSpPr>
          <p:cNvPr id="3" name="圆角矩形 2"/>
          <p:cNvSpPr/>
          <p:nvPr/>
        </p:nvSpPr>
        <p:spPr bwMode="auto">
          <a:xfrm>
            <a:off x="4430106" y="1035259"/>
            <a:ext cx="3720663" cy="1576552"/>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400" dirty="0" smtClean="0">
                <a:gradFill>
                  <a:gsLst>
                    <a:gs pos="0">
                      <a:srgbClr val="FFFFFF"/>
                    </a:gs>
                    <a:gs pos="100000">
                      <a:srgbClr val="FFFFFF"/>
                    </a:gs>
                  </a:gsLst>
                  <a:lin ang="5400000" scaled="0"/>
                </a:gradFill>
              </a:rPr>
              <a:t>编程模型</a:t>
            </a: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r>
              <a:rPr lang="en-US" altLang="zh-CN" sz="2400" dirty="0" smtClean="0">
                <a:gradFill>
                  <a:gsLst>
                    <a:gs pos="0">
                      <a:srgbClr val="FFFFFF"/>
                    </a:gs>
                    <a:gs pos="100000">
                      <a:srgbClr val="FFFFFF"/>
                    </a:gs>
                  </a:gsLst>
                  <a:lin ang="5400000" scaled="0"/>
                </a:gradFill>
              </a:rPr>
              <a:t>Attributed Model</a:t>
            </a:r>
            <a:endParaRPr lang="zh-CN" altLang="en-US" sz="2400" dirty="0" smtClean="0">
              <a:gradFill>
                <a:gsLst>
                  <a:gs pos="0">
                    <a:srgbClr val="FFFFFF"/>
                  </a:gs>
                  <a:gs pos="100000">
                    <a:srgbClr val="FFFFFF"/>
                  </a:gs>
                </a:gsLst>
                <a:lin ang="5400000" scaled="0"/>
              </a:gradFill>
            </a:endParaRPr>
          </a:p>
        </p:txBody>
      </p:sp>
      <p:sp>
        <p:nvSpPr>
          <p:cNvPr id="4" name="圆角矩形 3"/>
          <p:cNvSpPr/>
          <p:nvPr/>
        </p:nvSpPr>
        <p:spPr bwMode="auto">
          <a:xfrm>
            <a:off x="966951" y="1030003"/>
            <a:ext cx="3021725" cy="1576552"/>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400" dirty="0" smtClean="0">
                <a:gradFill>
                  <a:gsLst>
                    <a:gs pos="0">
                      <a:srgbClr val="FFFFFF"/>
                    </a:gs>
                    <a:gs pos="100000">
                      <a:srgbClr val="FFFFFF"/>
                    </a:gs>
                  </a:gsLst>
                  <a:lin ang="5400000" scaled="0"/>
                </a:gradFill>
              </a:rPr>
              <a:t>托管层</a:t>
            </a: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r>
              <a:rPr lang="en-US" altLang="zh-CN" sz="2400" dirty="0" smtClean="0">
                <a:gradFill>
                  <a:gsLst>
                    <a:gs pos="0">
                      <a:srgbClr val="FFFFFF"/>
                    </a:gs>
                    <a:gs pos="100000">
                      <a:srgbClr val="FFFFFF"/>
                    </a:gs>
                  </a:gsLst>
                  <a:lin ang="5400000" scaled="0"/>
                </a:gradFill>
              </a:rPr>
              <a:t>Hosting</a:t>
            </a:r>
            <a:endParaRPr lang="zh-CN" altLang="en-US" sz="2400" dirty="0" smtClean="0">
              <a:gradFill>
                <a:gsLst>
                  <a:gs pos="0">
                    <a:srgbClr val="FFFFFF"/>
                  </a:gs>
                  <a:gs pos="100000">
                    <a:srgbClr val="FFFFFF"/>
                  </a:gs>
                </a:gsLst>
                <a:lin ang="5400000" scaled="0"/>
              </a:gradFill>
            </a:endParaRPr>
          </a:p>
        </p:txBody>
      </p:sp>
      <p:sp>
        <p:nvSpPr>
          <p:cNvPr id="5" name="TextBox 4"/>
          <p:cNvSpPr txBox="1"/>
          <p:nvPr/>
        </p:nvSpPr>
        <p:spPr>
          <a:xfrm>
            <a:off x="1954933" y="5312975"/>
            <a:ext cx="4848700" cy="430887"/>
          </a:xfrm>
          <a:prstGeom prst="rect">
            <a:avLst/>
          </a:prstGeom>
          <a:noFill/>
        </p:spPr>
        <p:txBody>
          <a:bodyPr wrap="none" lIns="0" tIns="0" rIns="0" bIns="0" rtlCol="0">
            <a:spAutoFit/>
          </a:bodyPr>
          <a:lstStyle/>
          <a:p>
            <a:r>
              <a:rPr lang="en-US" altLang="zh-CN" sz="2800" dirty="0" smtClean="0">
                <a:gradFill>
                  <a:gsLst>
                    <a:gs pos="0">
                      <a:schemeClr val="tx1"/>
                    </a:gs>
                    <a:gs pos="86000">
                      <a:schemeClr val="tx1"/>
                    </a:gs>
                  </a:gsLst>
                  <a:lin ang="5400000" scaled="0"/>
                </a:gradFill>
              </a:rPr>
              <a:t>.NET Composition Architecture</a:t>
            </a:r>
            <a:endParaRPr lang="zh-CN" altLang="en-US" sz="2800" dirty="0" err="1" smtClean="0">
              <a:gradFill>
                <a:gsLst>
                  <a:gs pos="0">
                    <a:schemeClr val="tx1"/>
                  </a:gs>
                  <a:gs pos="86000">
                    <a:schemeClr val="tx1"/>
                  </a:gs>
                </a:gsLst>
                <a:lin ang="5400000" scaled="0"/>
              </a:gradFill>
            </a:endParaRPr>
          </a:p>
        </p:txBody>
      </p:sp>
      <p:sp>
        <p:nvSpPr>
          <p:cNvPr id="6" name="下箭头 5"/>
          <p:cNvSpPr/>
          <p:nvPr/>
        </p:nvSpPr>
        <p:spPr bwMode="auto">
          <a:xfrm>
            <a:off x="2002221" y="2680139"/>
            <a:ext cx="1245476" cy="662152"/>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400" dirty="0" smtClean="0">
              <a:gradFill>
                <a:gsLst>
                  <a:gs pos="0">
                    <a:srgbClr val="FFFFFF"/>
                  </a:gs>
                  <a:gs pos="100000">
                    <a:srgbClr val="FFFFFF"/>
                  </a:gs>
                </a:gsLst>
                <a:lin ang="5400000" scaled="0"/>
              </a:gradFill>
            </a:endParaRPr>
          </a:p>
        </p:txBody>
      </p:sp>
      <p:sp>
        <p:nvSpPr>
          <p:cNvPr id="7" name="下箭头 6"/>
          <p:cNvSpPr/>
          <p:nvPr/>
        </p:nvSpPr>
        <p:spPr bwMode="auto">
          <a:xfrm>
            <a:off x="5733396" y="2690649"/>
            <a:ext cx="1245476" cy="662152"/>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400" dirty="0" smtClean="0">
              <a:gradFill>
                <a:gsLst>
                  <a:gs pos="0">
                    <a:srgbClr val="FFFFFF"/>
                  </a:gs>
                  <a:gs pos="100000">
                    <a:srgbClr val="FFFFFF"/>
                  </a:gs>
                </a:gsLst>
                <a:lin ang="5400000" scaled="0"/>
              </a:gradFill>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323850"/>
            <a:ext cx="8382000" cy="553998"/>
          </a:xfrm>
        </p:spPr>
        <p:txBody>
          <a:bodyPr/>
          <a:lstStyle/>
          <a:p>
            <a:r>
              <a:rPr lang="zh-CN" altLang="en-US" dirty="0" smtClean="0"/>
              <a:t>基元层</a:t>
            </a:r>
            <a:r>
              <a:rPr lang="en-US" altLang="zh-CN" dirty="0" smtClean="0"/>
              <a:t>-</a:t>
            </a:r>
            <a:r>
              <a:rPr lang="zh-CN" altLang="en-US" dirty="0" smtClean="0"/>
              <a:t>生成部件和编程模型的位置</a:t>
            </a:r>
            <a:endParaRPr lang="zh-CN" altLang="en-US" dirty="0"/>
          </a:p>
        </p:txBody>
      </p:sp>
      <p:sp>
        <p:nvSpPr>
          <p:cNvPr id="3" name="文本占位符 2"/>
          <p:cNvSpPr>
            <a:spLocks noGrp="1"/>
          </p:cNvSpPr>
          <p:nvPr>
            <p:ph type="body" sz="quarter" idx="10"/>
          </p:nvPr>
        </p:nvSpPr>
        <p:spPr>
          <a:xfrm>
            <a:off x="381000" y="1447799"/>
            <a:ext cx="8382000" cy="3059299"/>
          </a:xfrm>
        </p:spPr>
        <p:txBody>
          <a:bodyPr/>
          <a:lstStyle/>
          <a:p>
            <a:r>
              <a:rPr lang="en-US" altLang="zh-CN" sz="2800" dirty="0" err="1" smtClean="0"/>
              <a:t>System.ComponentModel.Composition.Primitives</a:t>
            </a:r>
            <a:r>
              <a:rPr lang="en-US" altLang="zh-CN" sz="2800" dirty="0" smtClean="0"/>
              <a:t> </a:t>
            </a:r>
            <a:endParaRPr lang="en-US" altLang="zh-CN" sz="2800" dirty="0" smtClean="0"/>
          </a:p>
          <a:p>
            <a:endParaRPr lang="en-US" altLang="zh-CN" sz="2800" dirty="0" smtClean="0"/>
          </a:p>
          <a:p>
            <a:r>
              <a:rPr lang="zh-CN" altLang="en-US" sz="2800" dirty="0" smtClean="0"/>
              <a:t>基元层是</a:t>
            </a:r>
            <a:r>
              <a:rPr lang="en-US" altLang="zh-CN" sz="2800" dirty="0" smtClean="0"/>
              <a:t>MEF</a:t>
            </a:r>
            <a:r>
              <a:rPr lang="zh-CN" altLang="en-US" sz="2800" dirty="0" smtClean="0"/>
              <a:t>的核心和基础。基元定义部件的抽象表现形式</a:t>
            </a:r>
            <a:endParaRPr lang="en-US" altLang="zh-CN" sz="2800" dirty="0" smtClean="0"/>
          </a:p>
          <a:p>
            <a:endParaRPr lang="en-US" altLang="zh-CN" sz="2800" dirty="0" smtClean="0"/>
          </a:p>
          <a:p>
            <a:r>
              <a:rPr lang="zh-CN" altLang="en-US" sz="2800" dirty="0" smtClean="0"/>
              <a:t>在这个架构中开发者可以使用不同的编程模型来使用基元，</a:t>
            </a:r>
            <a:r>
              <a:rPr lang="en-US" altLang="zh-CN" sz="2800" dirty="0" smtClean="0"/>
              <a:t>MEF</a:t>
            </a:r>
            <a:r>
              <a:rPr lang="zh-CN" altLang="en-US" sz="2800" dirty="0" smtClean="0"/>
              <a:t>提供一种基于特性编程的编程模型</a:t>
            </a:r>
            <a:endParaRPr lang="zh-CN" altLang="en-US" sz="2800"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28588" y="142875"/>
            <a:ext cx="8886825" cy="65722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781175" y="833438"/>
            <a:ext cx="5581650" cy="51911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323850"/>
            <a:ext cx="8382000" cy="1107996"/>
          </a:xfrm>
        </p:spPr>
        <p:txBody>
          <a:bodyPr/>
          <a:lstStyle/>
          <a:p>
            <a:r>
              <a:rPr lang="zh-CN" altLang="en-US" dirty="0" smtClean="0"/>
              <a:t>特性化编程模型</a:t>
            </a:r>
            <a:r>
              <a:rPr lang="en-US" altLang="zh-CN" dirty="0"/>
              <a:t/>
            </a:r>
            <a:br>
              <a:rPr lang="en-US" altLang="zh-CN" dirty="0"/>
            </a:br>
            <a:r>
              <a:rPr lang="en-US" altLang="zh-CN" dirty="0" smtClean="0">
                <a:solidFill>
                  <a:srgbClr val="00B050"/>
                </a:solidFill>
              </a:rPr>
              <a:t>A</a:t>
            </a:r>
            <a:r>
              <a:rPr lang="en-US" altLang="zh-CN" dirty="0" smtClean="0"/>
              <a:t>ttributed </a:t>
            </a:r>
            <a:r>
              <a:rPr lang="en-US" altLang="zh-CN" dirty="0" smtClean="0">
                <a:solidFill>
                  <a:srgbClr val="9C42E6"/>
                </a:solidFill>
              </a:rPr>
              <a:t>P</a:t>
            </a:r>
            <a:r>
              <a:rPr lang="en-US" altLang="zh-CN" dirty="0" smtClean="0"/>
              <a:t>rogramming </a:t>
            </a:r>
            <a:r>
              <a:rPr lang="en-US" altLang="zh-CN" dirty="0" smtClean="0">
                <a:solidFill>
                  <a:srgbClr val="F3AF35"/>
                </a:solidFill>
              </a:rPr>
              <a:t>M</a:t>
            </a:r>
            <a:r>
              <a:rPr lang="en-US" altLang="zh-CN" dirty="0" smtClean="0"/>
              <a:t>odel</a:t>
            </a:r>
            <a:endParaRPr lang="zh-CN" altLang="en-US" dirty="0"/>
          </a:p>
        </p:txBody>
      </p:sp>
      <p:sp>
        <p:nvSpPr>
          <p:cNvPr id="3" name="文本占位符 2"/>
          <p:cNvSpPr>
            <a:spLocks noGrp="1"/>
          </p:cNvSpPr>
          <p:nvPr>
            <p:ph type="body" sz="quarter" idx="10"/>
          </p:nvPr>
        </p:nvSpPr>
        <p:spPr>
          <a:xfrm>
            <a:off x="381000" y="1763119"/>
            <a:ext cx="8382000" cy="3102388"/>
          </a:xfrm>
        </p:spPr>
        <p:txBody>
          <a:bodyPr/>
          <a:lstStyle/>
          <a:p>
            <a:r>
              <a:rPr lang="en-US" altLang="zh-CN" sz="2400" dirty="0" err="1" smtClean="0"/>
              <a:t>System.ComponentModel.Composition</a:t>
            </a:r>
            <a:endParaRPr lang="en-US" altLang="zh-CN" sz="2400" dirty="0" smtClean="0"/>
          </a:p>
          <a:p>
            <a:endParaRPr lang="en-US" altLang="zh-CN" sz="2400" dirty="0" smtClean="0"/>
          </a:p>
          <a:p>
            <a:r>
              <a:rPr lang="zh-CN" altLang="en-US" sz="2400" dirty="0" smtClean="0"/>
              <a:t>编程模型定义部件，导入和导出</a:t>
            </a:r>
            <a:endParaRPr lang="en-US" altLang="zh-CN" sz="2400" dirty="0" smtClean="0"/>
          </a:p>
          <a:p>
            <a:endParaRPr lang="en-US" altLang="zh-CN" sz="2400" dirty="0" smtClean="0"/>
          </a:p>
          <a:p>
            <a:r>
              <a:rPr lang="zh-CN" altLang="en-US" sz="2400" dirty="0" smtClean="0"/>
              <a:t>特性化编程模型使用特性</a:t>
            </a:r>
            <a:r>
              <a:rPr lang="en-US" altLang="zh-CN" sz="2400" dirty="0" smtClean="0"/>
              <a:t>(Attribute)</a:t>
            </a:r>
            <a:r>
              <a:rPr lang="zh-CN" altLang="en-US" sz="2400" dirty="0" smtClean="0"/>
              <a:t>根据契约将一般的</a:t>
            </a:r>
            <a:r>
              <a:rPr lang="en-US" altLang="zh-CN" sz="2400" dirty="0" smtClean="0"/>
              <a:t>.NET</a:t>
            </a:r>
            <a:r>
              <a:rPr lang="zh-CN" altLang="en-US" sz="2400" dirty="0" smtClean="0"/>
              <a:t>对象标记为部件</a:t>
            </a:r>
            <a:r>
              <a:rPr lang="en-US" altLang="zh-CN" sz="2400" dirty="0" smtClean="0"/>
              <a:t>—</a:t>
            </a:r>
            <a:r>
              <a:rPr lang="zh-CN" altLang="en-US" sz="2400" dirty="0" smtClean="0"/>
              <a:t>特性化部件</a:t>
            </a:r>
            <a:endParaRPr lang="en-US" altLang="zh-CN" sz="2400" dirty="0" smtClean="0"/>
          </a:p>
          <a:p>
            <a:endParaRPr lang="en-US" altLang="zh-CN" sz="2400" dirty="0" smtClean="0"/>
          </a:p>
          <a:p>
            <a:r>
              <a:rPr lang="zh-CN" altLang="en-US" sz="2400" dirty="0" smtClean="0"/>
              <a:t>编程</a:t>
            </a:r>
            <a:r>
              <a:rPr lang="zh-CN" altLang="en-US" sz="2400" dirty="0" smtClean="0"/>
              <a:t>模型配合托管层进行查找部件和组合部件</a:t>
            </a:r>
            <a:endParaRPr lang="en-US" altLang="zh-CN" sz="2400" dirty="0" smtClean="0"/>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托管</a:t>
            </a:r>
            <a:r>
              <a:rPr lang="zh-CN" altLang="en-US" dirty="0" smtClean="0"/>
              <a:t>层</a:t>
            </a:r>
            <a:r>
              <a:rPr lang="en-US" altLang="zh-CN" dirty="0" smtClean="0"/>
              <a:t>-</a:t>
            </a:r>
            <a:r>
              <a:rPr lang="zh-CN" altLang="en-US" dirty="0" smtClean="0"/>
              <a:t>进行组合的位置</a:t>
            </a:r>
            <a:endParaRPr lang="zh-CN" altLang="en-US" dirty="0"/>
          </a:p>
        </p:txBody>
      </p:sp>
      <p:sp>
        <p:nvSpPr>
          <p:cNvPr id="3" name="文本占位符 2"/>
          <p:cNvSpPr>
            <a:spLocks noGrp="1"/>
          </p:cNvSpPr>
          <p:nvPr>
            <p:ph type="body" sz="quarter" idx="10"/>
          </p:nvPr>
        </p:nvSpPr>
        <p:spPr>
          <a:xfrm>
            <a:off x="381000" y="1447799"/>
            <a:ext cx="8382000" cy="4347344"/>
          </a:xfrm>
        </p:spPr>
        <p:txBody>
          <a:bodyPr/>
          <a:lstStyle/>
          <a:p>
            <a:r>
              <a:rPr lang="en-US" altLang="zh-CN" sz="2500" dirty="0" err="1" smtClean="0"/>
              <a:t>System.ComponentModel.Composition.Hosting</a:t>
            </a:r>
            <a:endParaRPr lang="en-US" altLang="zh-CN" sz="2500" dirty="0" smtClean="0"/>
          </a:p>
          <a:p>
            <a:r>
              <a:rPr lang="zh-CN" altLang="en-US" sz="2500" dirty="0" smtClean="0"/>
              <a:t>托管</a:t>
            </a:r>
            <a:r>
              <a:rPr lang="zh-CN" altLang="en-US" sz="2500" dirty="0" smtClean="0"/>
              <a:t>层提供了很大的灵活性，可配置性和可扩展性</a:t>
            </a:r>
            <a:endParaRPr lang="en-US" altLang="zh-CN" sz="2500" dirty="0" smtClean="0"/>
          </a:p>
          <a:p>
            <a:r>
              <a:rPr lang="zh-CN" altLang="en-US" sz="2500" dirty="0" smtClean="0"/>
              <a:t>目录提供可用导出和导出的部件定义。它们是</a:t>
            </a:r>
            <a:r>
              <a:rPr lang="en-US" altLang="zh-CN" sz="2500" dirty="0" smtClean="0"/>
              <a:t>MEF</a:t>
            </a:r>
            <a:r>
              <a:rPr lang="zh-CN" altLang="en-US" sz="2500" dirty="0" smtClean="0"/>
              <a:t>中用于发现的主要单元</a:t>
            </a:r>
            <a:endParaRPr lang="en-US" altLang="zh-CN" sz="2500" dirty="0" smtClean="0"/>
          </a:p>
          <a:p>
            <a:pPr lvl="1"/>
            <a:r>
              <a:rPr lang="en-US" altLang="zh-CN" sz="2400" dirty="0" err="1" smtClean="0"/>
              <a:t>TypeCatalog</a:t>
            </a:r>
            <a:endParaRPr lang="en-US" altLang="zh-CN" sz="2400" dirty="0" smtClean="0"/>
          </a:p>
          <a:p>
            <a:pPr lvl="1"/>
            <a:r>
              <a:rPr lang="en-US" altLang="zh-CN" sz="2400" dirty="0" err="1" smtClean="0"/>
              <a:t>AssemblyCatalog</a:t>
            </a:r>
            <a:endParaRPr lang="en-US" altLang="zh-CN" sz="2400" dirty="0" smtClean="0"/>
          </a:p>
          <a:p>
            <a:pPr lvl="1"/>
            <a:r>
              <a:rPr lang="en-US" altLang="zh-CN" sz="2400" dirty="0" err="1" smtClean="0"/>
              <a:t>DirectoryCatalog</a:t>
            </a:r>
            <a:endParaRPr lang="en-US" altLang="zh-CN" sz="2400" dirty="0" smtClean="0"/>
          </a:p>
          <a:p>
            <a:endParaRPr lang="en-US" altLang="zh-CN" sz="2800" dirty="0" smtClean="0"/>
          </a:p>
          <a:p>
            <a:r>
              <a:rPr lang="zh-CN" altLang="en-US" sz="2500" dirty="0" smtClean="0"/>
              <a:t>目录从</a:t>
            </a:r>
            <a:r>
              <a:rPr lang="en-US" altLang="zh-CN" sz="2500" dirty="0" err="1" smtClean="0"/>
              <a:t>ComposablepartCatalog</a:t>
            </a:r>
            <a:r>
              <a:rPr lang="zh-CN" altLang="en-US" sz="2500" dirty="0" smtClean="0"/>
              <a:t>继承，并且是</a:t>
            </a:r>
            <a:r>
              <a:rPr lang="en-US" altLang="zh-CN" sz="2500" dirty="0" smtClean="0"/>
              <a:t>MEF</a:t>
            </a:r>
            <a:r>
              <a:rPr lang="zh-CN" altLang="en-US" sz="2500" dirty="0" smtClean="0"/>
              <a:t>的扩展点。自定义目录有多种用途</a:t>
            </a:r>
            <a:r>
              <a:rPr lang="en-US" altLang="zh-CN" sz="2500" dirty="0" smtClean="0"/>
              <a:t>: </a:t>
            </a:r>
            <a:r>
              <a:rPr lang="zh-CN" altLang="en-US" sz="2500" dirty="0" smtClean="0"/>
              <a:t>从提供全新的编程模型到封装和赛选现有目录</a:t>
            </a:r>
            <a:endParaRPr lang="zh-CN" altLang="en-US" sz="2500" dirty="0"/>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23825" y="123825"/>
            <a:ext cx="8896350" cy="66103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323850"/>
            <a:ext cx="8382000" cy="553998"/>
          </a:xfrm>
        </p:spPr>
        <p:txBody>
          <a:bodyPr/>
          <a:lstStyle/>
          <a:p>
            <a:r>
              <a:rPr lang="zh-CN" altLang="en-US" dirty="0" smtClean="0"/>
              <a:t>通过构造函数导入</a:t>
            </a:r>
            <a:endParaRPr lang="zh-CN" altLang="en-US" dirty="0"/>
          </a:p>
        </p:txBody>
      </p:sp>
      <p:sp>
        <p:nvSpPr>
          <p:cNvPr id="3" name="文本占位符 2"/>
          <p:cNvSpPr>
            <a:spLocks noGrp="1"/>
          </p:cNvSpPr>
          <p:nvPr>
            <p:ph type="body" sz="quarter" idx="10"/>
          </p:nvPr>
        </p:nvSpPr>
        <p:spPr>
          <a:xfrm>
            <a:off x="381000" y="1447799"/>
            <a:ext cx="8382000" cy="1969770"/>
          </a:xfrm>
        </p:spPr>
        <p:txBody>
          <a:bodyPr/>
          <a:lstStyle/>
          <a:p>
            <a:r>
              <a:rPr lang="zh-CN" altLang="en-US" dirty="0" smtClean="0"/>
              <a:t>也成为构造函数注入</a:t>
            </a:r>
            <a:endParaRPr lang="en-US" altLang="zh-CN" dirty="0" smtClean="0"/>
          </a:p>
          <a:p>
            <a:r>
              <a:rPr lang="zh-CN" altLang="en-US" dirty="0" smtClean="0"/>
              <a:t>使用导入构造函数时，</a:t>
            </a:r>
            <a:r>
              <a:rPr lang="en-US" altLang="zh-CN" dirty="0" smtClean="0"/>
              <a:t>MEF</a:t>
            </a:r>
            <a:r>
              <a:rPr lang="zh-CN" altLang="en-US" dirty="0" smtClean="0"/>
              <a:t>会假设所有参数都是导入，从而不必使用</a:t>
            </a:r>
            <a:r>
              <a:rPr lang="en-US" altLang="zh-CN" dirty="0" smtClean="0"/>
              <a:t>I</a:t>
            </a:r>
            <a:r>
              <a:rPr lang="en-US" altLang="zh-CN" dirty="0" smtClean="0"/>
              <a:t>mport</a:t>
            </a:r>
            <a:r>
              <a:rPr lang="zh-CN" altLang="en-US" dirty="0" smtClean="0"/>
              <a:t>特性</a:t>
            </a:r>
            <a:endParaRPr lang="en-US" altLang="zh-CN" dirty="0" smtClean="0"/>
          </a:p>
          <a:p>
            <a:r>
              <a:rPr lang="zh-CN" altLang="en-US" dirty="0" smtClean="0"/>
              <a:t>构造</a:t>
            </a:r>
            <a:r>
              <a:rPr lang="zh-CN" altLang="en-US" dirty="0" smtClean="0"/>
              <a:t>函数参数不支持重新组合</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2254468" y="3799492"/>
            <a:ext cx="6306207" cy="209238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323850"/>
            <a:ext cx="8382000" cy="553998"/>
          </a:xfrm>
        </p:spPr>
        <p:txBody>
          <a:bodyPr/>
          <a:lstStyle/>
          <a:p>
            <a:r>
              <a:rPr lang="zh-CN" altLang="en-US" dirty="0" smtClean="0"/>
              <a:t>控制部件创建策略</a:t>
            </a:r>
            <a:endParaRPr lang="zh-CN" altLang="en-US" dirty="0"/>
          </a:p>
        </p:txBody>
      </p:sp>
      <p:sp>
        <p:nvSpPr>
          <p:cNvPr id="3" name="文本占位符 2"/>
          <p:cNvSpPr>
            <a:spLocks noGrp="1"/>
          </p:cNvSpPr>
          <p:nvPr>
            <p:ph type="body" sz="quarter" idx="10"/>
          </p:nvPr>
        </p:nvSpPr>
        <p:spPr>
          <a:xfrm>
            <a:off x="381000" y="1447799"/>
            <a:ext cx="8382000" cy="3736407"/>
          </a:xfrm>
        </p:spPr>
        <p:txBody>
          <a:bodyPr/>
          <a:lstStyle/>
          <a:p>
            <a:r>
              <a:rPr lang="zh-CN" altLang="en-US" dirty="0" smtClean="0"/>
              <a:t>默认情况下，容器中的所有部件实例都是单例，因为由在容器中导入它们的所有部件共享。</a:t>
            </a:r>
            <a:endParaRPr lang="en-US" altLang="zh-CN" dirty="0" smtClean="0"/>
          </a:p>
          <a:p>
            <a:r>
              <a:rPr lang="zh-CN" altLang="en-US" dirty="0" smtClean="0"/>
              <a:t>如果有时每个导入程序都要获取自己的实例，可以设置创建策略</a:t>
            </a:r>
            <a:endParaRPr lang="en-US" altLang="zh-CN" dirty="0" smtClean="0"/>
          </a:p>
          <a:p>
            <a:pPr lvl="1"/>
            <a:r>
              <a:rPr lang="en-US" altLang="zh-CN" dirty="0" err="1" smtClean="0"/>
              <a:t>CreationPolicy.Shared</a:t>
            </a:r>
            <a:endParaRPr lang="en-US" altLang="zh-CN" dirty="0" smtClean="0"/>
          </a:p>
          <a:p>
            <a:pPr lvl="1"/>
            <a:r>
              <a:rPr lang="en-US" altLang="zh-CN" dirty="0" err="1" smtClean="0"/>
              <a:t>CreationPolicy.NonShared</a:t>
            </a:r>
            <a:endParaRPr lang="en-US" altLang="zh-CN" dirty="0" smtClean="0"/>
          </a:p>
          <a:p>
            <a:pPr lvl="1"/>
            <a:r>
              <a:rPr lang="en-US" altLang="zh-CN" dirty="0" err="1" smtClean="0"/>
              <a:t>CreationPolocy.Any</a:t>
            </a:r>
            <a:endParaRPr lang="zh-CN" altLang="en-US" dirty="0"/>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09538" y="128588"/>
            <a:ext cx="8924925" cy="66008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323850"/>
            <a:ext cx="8382000" cy="553998"/>
          </a:xfrm>
        </p:spPr>
        <p:txBody>
          <a:bodyPr/>
          <a:lstStyle/>
          <a:p>
            <a:r>
              <a:rPr lang="zh-CN" altLang="en-US" dirty="0"/>
              <a:t>导</a:t>
            </a:r>
            <a:r>
              <a:rPr lang="zh-CN" altLang="en-US" dirty="0" smtClean="0"/>
              <a:t>入延迟导出和访问元数据</a:t>
            </a:r>
            <a:endParaRPr lang="zh-CN" altLang="en-US" dirty="0"/>
          </a:p>
        </p:txBody>
      </p:sp>
      <p:sp>
        <p:nvSpPr>
          <p:cNvPr id="3" name="文本占位符 2"/>
          <p:cNvSpPr>
            <a:spLocks noGrp="1"/>
          </p:cNvSpPr>
          <p:nvPr>
            <p:ph type="body" sz="quarter" idx="10"/>
          </p:nvPr>
        </p:nvSpPr>
        <p:spPr>
          <a:xfrm>
            <a:off x="381000" y="1447799"/>
            <a:ext cx="8382000" cy="4610493"/>
          </a:xfrm>
        </p:spPr>
        <p:txBody>
          <a:bodyPr/>
          <a:lstStyle/>
          <a:p>
            <a:r>
              <a:rPr lang="en-US" altLang="zh-CN" sz="2800" dirty="0" err="1" smtClean="0"/>
              <a:t>System.Lazy</a:t>
            </a:r>
            <a:r>
              <a:rPr lang="en-US" altLang="zh-CN" sz="2800" dirty="0" smtClean="0"/>
              <a:t>&lt;T&gt;</a:t>
            </a:r>
          </a:p>
          <a:p>
            <a:r>
              <a:rPr lang="zh-CN" altLang="en-US" sz="2800" dirty="0" smtClean="0"/>
              <a:t>使用该</a:t>
            </a:r>
            <a:r>
              <a:rPr lang="en-US" altLang="zh-CN" sz="2800" dirty="0" smtClean="0"/>
              <a:t>API</a:t>
            </a:r>
            <a:r>
              <a:rPr lang="zh-CN" altLang="en-US" sz="2800" dirty="0" smtClean="0"/>
              <a:t>可延迟实例的实例化，直至访问</a:t>
            </a:r>
            <a:r>
              <a:rPr lang="en-US" altLang="zh-CN" sz="2800" dirty="0" smtClean="0"/>
              <a:t>Lazy</a:t>
            </a:r>
            <a:r>
              <a:rPr lang="zh-CN" altLang="en-US" sz="2800" dirty="0" smtClean="0"/>
              <a:t>的</a:t>
            </a:r>
            <a:r>
              <a:rPr lang="en-US" altLang="zh-CN" sz="2800" dirty="0" smtClean="0"/>
              <a:t>Value</a:t>
            </a:r>
            <a:r>
              <a:rPr lang="zh-CN" altLang="en-US" sz="2800" dirty="0" smtClean="0"/>
              <a:t>属性</a:t>
            </a:r>
            <a:endParaRPr lang="en-US" altLang="zh-CN" sz="2800" dirty="0" smtClean="0"/>
          </a:p>
          <a:p>
            <a:endParaRPr lang="en-US" altLang="zh-CN" sz="2800" dirty="0" smtClean="0"/>
          </a:p>
          <a:p>
            <a:r>
              <a:rPr lang="en-US" altLang="zh-CN" sz="2800" dirty="0" smtClean="0"/>
              <a:t>MEF</a:t>
            </a:r>
            <a:r>
              <a:rPr lang="zh-CN" altLang="en-US" sz="2800" dirty="0" smtClean="0"/>
              <a:t>使用</a:t>
            </a:r>
            <a:r>
              <a:rPr lang="en-US" altLang="zh-CN" sz="2800" dirty="0" smtClean="0"/>
              <a:t>Lazy&lt;</a:t>
            </a:r>
            <a:r>
              <a:rPr lang="en-US" altLang="zh-CN" sz="2800" dirty="0" err="1" smtClean="0"/>
              <a:t>T,TMetadata</a:t>
            </a:r>
            <a:r>
              <a:rPr lang="en-US" altLang="zh-CN" sz="2800" dirty="0" smtClean="0"/>
              <a:t>&gt;</a:t>
            </a:r>
            <a:r>
              <a:rPr lang="zh-CN" altLang="en-US" sz="2800" dirty="0" smtClean="0"/>
              <a:t>进一步扩展</a:t>
            </a:r>
            <a:r>
              <a:rPr lang="en-US" altLang="zh-CN" sz="2800" dirty="0" smtClean="0"/>
              <a:t>Lazy&lt;T&gt;</a:t>
            </a:r>
            <a:r>
              <a:rPr lang="zh-CN" altLang="en-US" sz="2800" dirty="0" smtClean="0"/>
              <a:t>，以允许在不实例化基础导出的情况下访问导出元数据</a:t>
            </a:r>
            <a:endParaRPr lang="en-US" altLang="zh-CN" sz="2800" dirty="0" smtClean="0"/>
          </a:p>
          <a:p>
            <a:r>
              <a:rPr lang="en-US" altLang="zh-CN" sz="2800" dirty="0" err="1" smtClean="0"/>
              <a:t>Tmetadata</a:t>
            </a:r>
            <a:r>
              <a:rPr lang="zh-CN" altLang="en-US" sz="2800" dirty="0" smtClean="0"/>
              <a:t>是元数据的视图类型。元数据视图是接口，用于定义对应所导出元数据中的键的只读属性。访问元数据属性时，</a:t>
            </a:r>
            <a:r>
              <a:rPr lang="en-US" altLang="zh-CN" sz="2800" dirty="0" smtClean="0"/>
              <a:t>MEF</a:t>
            </a:r>
            <a:r>
              <a:rPr lang="zh-CN" altLang="en-US" sz="2800" dirty="0" smtClean="0"/>
              <a:t>将动态实现</a:t>
            </a:r>
            <a:r>
              <a:rPr lang="en-US" altLang="zh-CN" sz="2800" dirty="0" err="1" smtClean="0"/>
              <a:t>Tmetadata</a:t>
            </a:r>
            <a:r>
              <a:rPr lang="zh-CN" altLang="en-US" sz="2800" dirty="0" smtClean="0"/>
              <a:t>，且将基于导出提供的元数据来设置值</a:t>
            </a:r>
            <a:endParaRPr lang="zh-CN" altLang="en-US" sz="2800" dirty="0"/>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323850"/>
            <a:ext cx="8382000" cy="553998"/>
          </a:xfrm>
        </p:spPr>
        <p:txBody>
          <a:bodyPr/>
          <a:lstStyle/>
          <a:p>
            <a:r>
              <a:rPr lang="zh-CN" altLang="en-US" dirty="0" smtClean="0"/>
              <a:t>重新组合</a:t>
            </a:r>
            <a:endParaRPr lang="zh-CN" altLang="en-US" dirty="0"/>
          </a:p>
        </p:txBody>
      </p:sp>
      <p:sp>
        <p:nvSpPr>
          <p:cNvPr id="3" name="文本占位符 2"/>
          <p:cNvSpPr>
            <a:spLocks noGrp="1"/>
          </p:cNvSpPr>
          <p:nvPr>
            <p:ph type="body" sz="quarter" idx="10"/>
          </p:nvPr>
        </p:nvSpPr>
        <p:spPr>
          <a:xfrm>
            <a:off x="381000" y="1447799"/>
            <a:ext cx="8382000" cy="4222694"/>
          </a:xfrm>
        </p:spPr>
        <p:txBody>
          <a:bodyPr/>
          <a:lstStyle/>
          <a:p>
            <a:r>
              <a:rPr lang="zh-CN" altLang="en-US" sz="2500" dirty="0" smtClean="0"/>
              <a:t>此功能允许部件在系统中出现新的匹配导出时自动更新其导入。</a:t>
            </a:r>
            <a:endParaRPr lang="en-US" altLang="zh-CN" sz="2500" dirty="0" smtClean="0"/>
          </a:p>
          <a:p>
            <a:r>
              <a:rPr lang="zh-CN" altLang="en-US" sz="2500" dirty="0" smtClean="0"/>
              <a:t>重新组合在某些方案中十分有用，例如从远程服务器下载部件时，可以启动多个可选视图的下载</a:t>
            </a:r>
            <a:endParaRPr lang="en-US" altLang="zh-CN" sz="2500" dirty="0" smtClean="0"/>
          </a:p>
          <a:p>
            <a:r>
              <a:rPr lang="en-US" altLang="zh-CN" sz="2500" dirty="0" err="1" smtClean="0"/>
              <a:t>AllowRecomposition</a:t>
            </a:r>
            <a:r>
              <a:rPr lang="en-US" altLang="zh-CN" sz="2500" dirty="0" smtClean="0"/>
              <a:t>=true</a:t>
            </a:r>
          </a:p>
          <a:p>
            <a:r>
              <a:rPr lang="zh-CN" altLang="en-US" sz="2500" dirty="0" smtClean="0"/>
              <a:t>进行组合时，导入集合将立即替换为包含一组更新过的新的集合</a:t>
            </a:r>
            <a:endParaRPr lang="en-US" altLang="zh-CN" sz="2500" dirty="0" smtClean="0"/>
          </a:p>
          <a:p>
            <a:r>
              <a:rPr lang="zh-CN" altLang="en-US" sz="2500" dirty="0" smtClean="0"/>
              <a:t>有两个目录支持重新组合：</a:t>
            </a:r>
            <a:endParaRPr lang="en-US" altLang="zh-CN" sz="2500" dirty="0" smtClean="0"/>
          </a:p>
          <a:p>
            <a:pPr lvl="1"/>
            <a:r>
              <a:rPr lang="en-US" altLang="zh-CN" sz="2400" dirty="0" err="1" smtClean="0"/>
              <a:t>DirectoryCatalog</a:t>
            </a:r>
            <a:r>
              <a:rPr lang="zh-CN" altLang="en-US" sz="2400" dirty="0" smtClean="0"/>
              <a:t>通过调用其</a:t>
            </a:r>
            <a:r>
              <a:rPr lang="en-US" altLang="zh-CN" sz="2400" dirty="0" smtClean="0"/>
              <a:t>Refresh</a:t>
            </a:r>
            <a:r>
              <a:rPr lang="zh-CN" altLang="en-US" sz="2400" dirty="0" smtClean="0"/>
              <a:t>方法来重新组合</a:t>
            </a:r>
            <a:endParaRPr lang="en-US" altLang="zh-CN" sz="2400" dirty="0" smtClean="0"/>
          </a:p>
          <a:p>
            <a:pPr lvl="1"/>
            <a:r>
              <a:rPr lang="en-US" altLang="zh-CN" sz="2400" dirty="0" err="1" smtClean="0"/>
              <a:t>AggregateCatalog</a:t>
            </a:r>
            <a:r>
              <a:rPr lang="zh-CN" altLang="en-US" sz="2400" dirty="0" smtClean="0"/>
              <a:t>使用</a:t>
            </a:r>
            <a:r>
              <a:rPr lang="en-US" altLang="zh-CN" sz="2400" dirty="0" smtClean="0"/>
              <a:t>Catalogs</a:t>
            </a:r>
            <a:r>
              <a:rPr lang="zh-CN" altLang="en-US" sz="2400" dirty="0" smtClean="0"/>
              <a:t>集合属性向该目录添加目录启动重新组合</a:t>
            </a:r>
            <a:endParaRPr lang="zh-CN" altLang="en-US" sz="2400" dirty="0"/>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323850"/>
            <a:ext cx="8382000" cy="553998"/>
          </a:xfrm>
        </p:spPr>
        <p:txBody>
          <a:bodyPr/>
          <a:lstStyle/>
          <a:p>
            <a:r>
              <a:rPr lang="en-US" altLang="zh-CN" dirty="0" smtClean="0"/>
              <a:t>MEF</a:t>
            </a:r>
            <a:r>
              <a:rPr lang="zh-CN" altLang="en-US" dirty="0" smtClean="0"/>
              <a:t>的世界</a:t>
            </a:r>
            <a:endParaRPr lang="zh-CN" altLang="en-US" dirty="0"/>
          </a:p>
        </p:txBody>
      </p:sp>
      <p:sp>
        <p:nvSpPr>
          <p:cNvPr id="3" name="文本占位符 2"/>
          <p:cNvSpPr>
            <a:spLocks noGrp="1"/>
          </p:cNvSpPr>
          <p:nvPr>
            <p:ph type="body" sz="quarter" idx="10"/>
          </p:nvPr>
        </p:nvSpPr>
        <p:spPr>
          <a:xfrm>
            <a:off x="381000" y="1447799"/>
            <a:ext cx="8382000" cy="4179606"/>
          </a:xfrm>
        </p:spPr>
        <p:txBody>
          <a:bodyPr/>
          <a:lstStyle/>
          <a:p>
            <a:r>
              <a:rPr lang="zh-CN" altLang="en-US" sz="2800" dirty="0" smtClean="0"/>
              <a:t>小到属性值的注入</a:t>
            </a:r>
            <a:endParaRPr lang="en-US" altLang="zh-CN" sz="2800" dirty="0" smtClean="0"/>
          </a:p>
          <a:p>
            <a:r>
              <a:rPr lang="zh-CN" altLang="en-US" sz="2800" dirty="0" smtClean="0"/>
              <a:t>构造</a:t>
            </a:r>
            <a:r>
              <a:rPr lang="zh-CN" altLang="en-US" sz="2800" dirty="0" smtClean="0"/>
              <a:t>函数参数的注入</a:t>
            </a:r>
            <a:endParaRPr lang="en-US" altLang="zh-CN" sz="2800" dirty="0" smtClean="0"/>
          </a:p>
          <a:p>
            <a:r>
              <a:rPr lang="zh-CN" altLang="en-US" sz="2800" dirty="0" smtClean="0"/>
              <a:t>服务的注入</a:t>
            </a:r>
            <a:endParaRPr lang="en-US" altLang="zh-CN" sz="2800" dirty="0" smtClean="0"/>
          </a:p>
          <a:p>
            <a:r>
              <a:rPr lang="zh-CN" altLang="en-US" sz="2800" dirty="0" smtClean="0"/>
              <a:t>大到模块的集成</a:t>
            </a:r>
            <a:endParaRPr lang="en-US" altLang="zh-CN" sz="2800" dirty="0" smtClean="0"/>
          </a:p>
          <a:p>
            <a:r>
              <a:rPr lang="zh-CN" altLang="en-US" sz="2800" dirty="0" smtClean="0"/>
              <a:t>第三</a:t>
            </a:r>
            <a:r>
              <a:rPr lang="zh-CN" altLang="en-US" sz="2800" dirty="0" smtClean="0"/>
              <a:t>方插件扩展</a:t>
            </a:r>
            <a:endParaRPr lang="en-US" altLang="zh-CN" sz="2800" dirty="0" smtClean="0"/>
          </a:p>
          <a:p>
            <a:endParaRPr lang="en-US" altLang="zh-CN" sz="2800" dirty="0" smtClean="0"/>
          </a:p>
          <a:p>
            <a:r>
              <a:rPr lang="en-US" altLang="zh-CN" sz="2800" dirty="0" smtClean="0"/>
              <a:t>MEF</a:t>
            </a:r>
            <a:r>
              <a:rPr lang="zh-CN" altLang="en-US" sz="2800" dirty="0" smtClean="0"/>
              <a:t>提供的是一个可扩展性的框架</a:t>
            </a:r>
            <a:endParaRPr lang="en-US" altLang="zh-CN" sz="2800" dirty="0" smtClean="0"/>
          </a:p>
          <a:p>
            <a:r>
              <a:rPr lang="zh-CN" altLang="en-US" sz="2800" dirty="0" smtClean="0"/>
              <a:t>更是一种设计的指导</a:t>
            </a:r>
            <a:endParaRPr lang="en-US" altLang="zh-CN" sz="2800" dirty="0" smtClean="0"/>
          </a:p>
          <a:p>
            <a:r>
              <a:rPr lang="zh-CN" altLang="en-US" sz="2800" dirty="0" smtClean="0"/>
              <a:t>模块化，实现和接口分离，更好的扩展性，开放性</a:t>
            </a:r>
            <a:endParaRPr lang="zh-CN" altLang="en-US" sz="28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一般可扩展应用程序架构</a:t>
            </a:r>
            <a:endParaRPr lang="zh-CN" altLang="en-US" dirty="0"/>
          </a:p>
        </p:txBody>
      </p:sp>
      <p:sp>
        <p:nvSpPr>
          <p:cNvPr id="5" name="矩形 4"/>
          <p:cNvSpPr/>
          <p:nvPr/>
        </p:nvSpPr>
        <p:spPr bwMode="auto">
          <a:xfrm>
            <a:off x="662152" y="1434650"/>
            <a:ext cx="7740869" cy="3405352"/>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400" b="1" dirty="0" smtClean="0">
                <a:solidFill>
                  <a:srgbClr val="9C42E6"/>
                </a:solidFill>
              </a:rPr>
              <a:t>App Framework</a:t>
            </a: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altLang="zh-CN" sz="24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zh-CN" altLang="en-US" sz="2400" dirty="0" smtClean="0">
              <a:gradFill>
                <a:gsLst>
                  <a:gs pos="0">
                    <a:srgbClr val="FFFFFF"/>
                  </a:gs>
                  <a:gs pos="100000">
                    <a:srgbClr val="FFFFFF"/>
                  </a:gs>
                </a:gsLst>
                <a:lin ang="5400000" scaled="0"/>
              </a:gradFill>
            </a:endParaRPr>
          </a:p>
        </p:txBody>
      </p:sp>
      <p:sp>
        <p:nvSpPr>
          <p:cNvPr id="6" name="单圆角矩形 5"/>
          <p:cNvSpPr/>
          <p:nvPr/>
        </p:nvSpPr>
        <p:spPr bwMode="auto">
          <a:xfrm>
            <a:off x="961694" y="1797259"/>
            <a:ext cx="1907630" cy="2554014"/>
          </a:xfrm>
          <a:prstGeom prst="round1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400" dirty="0" smtClean="0">
                <a:gradFill>
                  <a:gsLst>
                    <a:gs pos="0">
                      <a:srgbClr val="FFFFFF"/>
                    </a:gs>
                    <a:gs pos="100000">
                      <a:srgbClr val="FFFFFF"/>
                    </a:gs>
                  </a:gsLst>
                  <a:lin ang="5400000" scaled="0"/>
                </a:gradFill>
              </a:rPr>
              <a:t>Navigation Model</a:t>
            </a:r>
            <a:endParaRPr lang="zh-CN" altLang="en-US" sz="2400" dirty="0" smtClean="0">
              <a:gradFill>
                <a:gsLst>
                  <a:gs pos="0">
                    <a:srgbClr val="FFFFFF"/>
                  </a:gs>
                  <a:gs pos="100000">
                    <a:srgbClr val="FFFFFF"/>
                  </a:gs>
                </a:gsLst>
                <a:lin ang="5400000" scaled="0"/>
              </a:gradFill>
            </a:endParaRPr>
          </a:p>
        </p:txBody>
      </p:sp>
      <p:sp>
        <p:nvSpPr>
          <p:cNvPr id="7" name="对角圆角矩形 6"/>
          <p:cNvSpPr/>
          <p:nvPr/>
        </p:nvSpPr>
        <p:spPr bwMode="auto">
          <a:xfrm>
            <a:off x="3042746" y="1907617"/>
            <a:ext cx="3720661" cy="2459421"/>
          </a:xfrm>
          <a:prstGeom prst="round2Diag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400" dirty="0" smtClean="0">
                <a:gradFill>
                  <a:gsLst>
                    <a:gs pos="0">
                      <a:srgbClr val="FFFFFF"/>
                    </a:gs>
                    <a:gs pos="100000">
                      <a:srgbClr val="FFFFFF"/>
                    </a:gs>
                  </a:gsLst>
                  <a:lin ang="5400000" scaled="0"/>
                </a:gradFill>
              </a:rPr>
              <a:t>Main Work Model</a:t>
            </a:r>
            <a:endParaRPr lang="zh-CN" altLang="en-US" sz="2400" dirty="0" smtClean="0">
              <a:gradFill>
                <a:gsLst>
                  <a:gs pos="0">
                    <a:srgbClr val="FFFFFF"/>
                  </a:gs>
                  <a:gs pos="100000">
                    <a:srgbClr val="FFFFFF"/>
                  </a:gs>
                </a:gsLst>
                <a:lin ang="5400000" scaled="0"/>
              </a:gradFill>
            </a:endParaRPr>
          </a:p>
        </p:txBody>
      </p:sp>
      <p:sp>
        <p:nvSpPr>
          <p:cNvPr id="8" name="单圆角矩形 7"/>
          <p:cNvSpPr/>
          <p:nvPr/>
        </p:nvSpPr>
        <p:spPr bwMode="auto">
          <a:xfrm>
            <a:off x="7078718" y="1623846"/>
            <a:ext cx="1150882" cy="3074276"/>
          </a:xfrm>
          <a:prstGeom prst="round1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400" dirty="0" smtClean="0">
                <a:gradFill>
                  <a:gsLst>
                    <a:gs pos="0">
                      <a:srgbClr val="FFFFFF"/>
                    </a:gs>
                    <a:gs pos="100000">
                      <a:srgbClr val="FFFFFF"/>
                    </a:gs>
                  </a:gsLst>
                  <a:lin ang="5400000" scaled="0"/>
                </a:gradFill>
              </a:rPr>
              <a:t>Third Model</a:t>
            </a:r>
            <a:endParaRPr lang="zh-CN" altLang="en-US" sz="2400" dirty="0" smtClean="0">
              <a:gradFill>
                <a:gsLst>
                  <a:gs pos="0">
                    <a:srgbClr val="FFFFFF"/>
                  </a:gs>
                  <a:gs pos="100000">
                    <a:srgbClr val="FFFFFF"/>
                  </a:gs>
                </a:gsLst>
                <a:lin ang="5400000" scaled="0"/>
              </a:gradFill>
            </a:endParaRPr>
          </a:p>
        </p:txBody>
      </p:sp>
      <p:sp>
        <p:nvSpPr>
          <p:cNvPr id="9" name="矩形标注 8"/>
          <p:cNvSpPr/>
          <p:nvPr/>
        </p:nvSpPr>
        <p:spPr bwMode="auto">
          <a:xfrm>
            <a:off x="5912069" y="725213"/>
            <a:ext cx="2475186" cy="536028"/>
          </a:xfrm>
          <a:prstGeom prst="wedgeRectCallout">
            <a:avLst>
              <a:gd name="adj1" fmla="val -41852"/>
              <a:gd name="adj2" fmla="val 130147"/>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400" dirty="0" smtClean="0">
                <a:gradFill>
                  <a:gsLst>
                    <a:gs pos="0">
                      <a:srgbClr val="FFFFFF"/>
                    </a:gs>
                    <a:gs pos="100000">
                      <a:srgbClr val="FFFFFF"/>
                    </a:gs>
                  </a:gsLst>
                  <a:lin ang="5400000" scaled="0"/>
                </a:gradFill>
              </a:rPr>
              <a:t>框架设计者</a:t>
            </a:r>
          </a:p>
        </p:txBody>
      </p:sp>
      <p:sp>
        <p:nvSpPr>
          <p:cNvPr id="10" name="矩形标注 9"/>
          <p:cNvSpPr/>
          <p:nvPr/>
        </p:nvSpPr>
        <p:spPr bwMode="auto">
          <a:xfrm>
            <a:off x="5906804" y="5370786"/>
            <a:ext cx="2906110" cy="536028"/>
          </a:xfrm>
          <a:prstGeom prst="wedgeRectCallout">
            <a:avLst>
              <a:gd name="adj1" fmla="val 9740"/>
              <a:gd name="adj2" fmla="val -287500"/>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400" dirty="0" smtClean="0">
                <a:gradFill>
                  <a:gsLst>
                    <a:gs pos="0">
                      <a:srgbClr val="FFFFFF"/>
                    </a:gs>
                    <a:gs pos="100000">
                      <a:srgbClr val="FFFFFF"/>
                    </a:gs>
                  </a:gsLst>
                  <a:lin ang="5400000" scaled="0"/>
                </a:gradFill>
              </a:rPr>
              <a:t>第三方插件设计者</a:t>
            </a:r>
          </a:p>
        </p:txBody>
      </p:sp>
      <p:sp>
        <p:nvSpPr>
          <p:cNvPr id="11" name="矩形标注 10"/>
          <p:cNvSpPr/>
          <p:nvPr/>
        </p:nvSpPr>
        <p:spPr bwMode="auto">
          <a:xfrm>
            <a:off x="3237184" y="5333996"/>
            <a:ext cx="2475186" cy="536028"/>
          </a:xfrm>
          <a:prstGeom prst="wedgeRectCallout">
            <a:avLst>
              <a:gd name="adj1" fmla="val 3371"/>
              <a:gd name="adj2" fmla="val -311029"/>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400" dirty="0" smtClean="0">
                <a:gradFill>
                  <a:gsLst>
                    <a:gs pos="0">
                      <a:srgbClr val="FFFFFF"/>
                    </a:gs>
                    <a:gs pos="100000">
                      <a:srgbClr val="FFFFFF"/>
                    </a:gs>
                  </a:gsLst>
                  <a:lin ang="5400000" scaled="0"/>
                </a:gradFill>
              </a:rPr>
              <a:t>模块设计者</a:t>
            </a:r>
          </a:p>
        </p:txBody>
      </p:sp>
      <p:sp>
        <p:nvSpPr>
          <p:cNvPr id="12" name="矩形标注 11"/>
          <p:cNvSpPr/>
          <p:nvPr/>
        </p:nvSpPr>
        <p:spPr bwMode="auto">
          <a:xfrm>
            <a:off x="567559" y="5344510"/>
            <a:ext cx="2475186" cy="536028"/>
          </a:xfrm>
          <a:prstGeom prst="wedgeRectCallout">
            <a:avLst>
              <a:gd name="adj1" fmla="val -2362"/>
              <a:gd name="adj2" fmla="val -311029"/>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400" dirty="0" smtClean="0">
                <a:gradFill>
                  <a:gsLst>
                    <a:gs pos="0">
                      <a:srgbClr val="FFFFFF"/>
                    </a:gs>
                    <a:gs pos="100000">
                      <a:srgbClr val="FFFFFF"/>
                    </a:gs>
                  </a:gsLst>
                  <a:lin ang="5400000" scaled="0"/>
                </a:gradFill>
              </a:rPr>
              <a:t>导航模块设计者</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bg/>
                                          </p:spTgt>
                                        </p:tgtEl>
                                        <p:attrNameLst>
                                          <p:attrName>style.visibility</p:attrName>
                                        </p:attrNameLst>
                                      </p:cBhvr>
                                      <p:to>
                                        <p:strVal val="visible"/>
                                      </p:to>
                                    </p:set>
                                    <p:animEffect transition="in" filter="wipe(down)">
                                      <p:cBhvr>
                                        <p:cTn id="17" dur="500"/>
                                        <p:tgtEl>
                                          <p:spTgt spid="6">
                                            <p:bg/>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wipe(down)">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bg/>
                                          </p:spTgt>
                                        </p:tgtEl>
                                        <p:attrNameLst>
                                          <p:attrName>style.visibility</p:attrName>
                                        </p:attrNameLst>
                                      </p:cBhvr>
                                      <p:to>
                                        <p:strVal val="visible"/>
                                      </p:to>
                                    </p:set>
                                    <p:animEffect transition="in" filter="wipe(down)">
                                      <p:cBhvr>
                                        <p:cTn id="25" dur="500"/>
                                        <p:tgtEl>
                                          <p:spTgt spid="12">
                                            <p:bg/>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wipe(down)">
                                      <p:cBhvr>
                                        <p:cTn id="28" dur="50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bg/>
                                          </p:spTgt>
                                        </p:tgtEl>
                                        <p:attrNameLst>
                                          <p:attrName>style.visibility</p:attrName>
                                        </p:attrNameLst>
                                      </p:cBhvr>
                                      <p:to>
                                        <p:strVal val="visible"/>
                                      </p:to>
                                    </p:set>
                                    <p:animEffect transition="in" filter="wipe(down)">
                                      <p:cBhvr>
                                        <p:cTn id="33" dur="500"/>
                                        <p:tgtEl>
                                          <p:spTgt spid="7">
                                            <p:bg/>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wipe(down)">
                                      <p:cBhvr>
                                        <p:cTn id="36" dur="500"/>
                                        <p:tgtEl>
                                          <p:spTgt spid="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1">
                                            <p:bg/>
                                          </p:spTgt>
                                        </p:tgtEl>
                                        <p:attrNameLst>
                                          <p:attrName>style.visibility</p:attrName>
                                        </p:attrNameLst>
                                      </p:cBhvr>
                                      <p:to>
                                        <p:strVal val="visible"/>
                                      </p:to>
                                    </p:set>
                                    <p:animEffect transition="in" filter="wipe(down)">
                                      <p:cBhvr>
                                        <p:cTn id="41" dur="500"/>
                                        <p:tgtEl>
                                          <p:spTgt spid="11">
                                            <p:bg/>
                                          </p:spTgt>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wipe(down)">
                                      <p:cBhvr>
                                        <p:cTn id="44" dur="500"/>
                                        <p:tgtEl>
                                          <p:spTgt spid="11">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8">
                                            <p:bg/>
                                          </p:spTgt>
                                        </p:tgtEl>
                                        <p:attrNameLst>
                                          <p:attrName>style.visibility</p:attrName>
                                        </p:attrNameLst>
                                      </p:cBhvr>
                                      <p:to>
                                        <p:strVal val="visible"/>
                                      </p:to>
                                    </p:set>
                                    <p:animEffect transition="in" filter="wipe(down)">
                                      <p:cBhvr>
                                        <p:cTn id="49" dur="500"/>
                                        <p:tgtEl>
                                          <p:spTgt spid="8">
                                            <p:bg/>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wipe(down)">
                                      <p:cBhvr>
                                        <p:cTn id="52" dur="500"/>
                                        <p:tgtEl>
                                          <p:spTgt spid="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0">
                                            <p:bg/>
                                          </p:spTgt>
                                        </p:tgtEl>
                                        <p:attrNameLst>
                                          <p:attrName>style.visibility</p:attrName>
                                        </p:attrNameLst>
                                      </p:cBhvr>
                                      <p:to>
                                        <p:strVal val="visible"/>
                                      </p:to>
                                    </p:set>
                                    <p:animEffect transition="in" filter="wipe(down)">
                                      <p:cBhvr>
                                        <p:cTn id="57" dur="500"/>
                                        <p:tgtEl>
                                          <p:spTgt spid="10">
                                            <p:bg/>
                                          </p:spTgt>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0">
                                            <p:txEl>
                                              <p:pRg st="0" end="0"/>
                                            </p:txEl>
                                          </p:spTgt>
                                        </p:tgtEl>
                                        <p:attrNameLst>
                                          <p:attrName>style.visibility</p:attrName>
                                        </p:attrNameLst>
                                      </p:cBhvr>
                                      <p:to>
                                        <p:strVal val="visible"/>
                                      </p:to>
                                    </p:set>
                                    <p:animEffect transition="in" filter="wipe(down)">
                                      <p:cBhvr>
                                        <p:cTn id="6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7" grpId="0" build="allAtOnce" animBg="1"/>
      <p:bldP spid="8" grpId="0" build="allAtOnce" animBg="1"/>
      <p:bldP spid="9" grpId="0" build="allAtOnce" animBg="1"/>
      <p:bldP spid="10" grpId="0" build="allAtOnce" animBg="1"/>
      <p:bldP spid="11" grpId="0" build="allAtOnce" animBg="1"/>
      <p:bldP spid="12" grpId="0" build="allAtOnce"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5021" y="2522482"/>
            <a:ext cx="6771084" cy="1015663"/>
          </a:xfrm>
          <a:prstGeom prst="rect">
            <a:avLst/>
          </a:prstGeom>
          <a:noFill/>
        </p:spPr>
        <p:txBody>
          <a:bodyPr wrap="none" lIns="0" tIns="0" rIns="0" bIns="0" rtlCol="0">
            <a:spAutoFit/>
          </a:bodyPr>
          <a:lstStyle/>
          <a:p>
            <a:r>
              <a:rPr lang="zh-CN" altLang="en-US" sz="6600" dirty="0" smtClean="0">
                <a:gradFill>
                  <a:gsLst>
                    <a:gs pos="0">
                      <a:schemeClr val="tx1"/>
                    </a:gs>
                    <a:gs pos="86000">
                      <a:schemeClr val="tx1"/>
                    </a:gs>
                  </a:gsLst>
                  <a:lin ang="5400000" scaled="0"/>
                </a:gradFill>
              </a:rPr>
              <a:t>你还想到了什么？</a:t>
            </a:r>
            <a:endParaRPr lang="zh-CN" altLang="en-US" sz="6600" dirty="0" smtClean="0">
              <a:gradFill>
                <a:gsLst>
                  <a:gs pos="0">
                    <a:schemeClr val="tx1"/>
                  </a:gs>
                  <a:gs pos="86000">
                    <a:schemeClr val="tx1"/>
                  </a:gs>
                </a:gsLst>
                <a:lin ang="5400000" scaled="0"/>
              </a:gradFill>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0" y="1659046"/>
            <a:ext cx="9144000" cy="5219323"/>
          </a:xfrm>
          <a:prstGeom prst="rect">
            <a:avLst/>
          </a:prstGeom>
          <a:gradFill flip="none" rotWithShape="1">
            <a:gsLst>
              <a:gs pos="0">
                <a:srgbClr val="000000">
                  <a:alpha val="0"/>
                </a:srgbClr>
              </a:gs>
              <a:gs pos="55000">
                <a:srgbClr val="000000">
                  <a:alpha val="45000"/>
                </a:srgbClr>
              </a:gs>
              <a:gs pos="100000">
                <a:srgbClr val="000000"/>
              </a:gs>
            </a:gsLst>
            <a:lin ang="5400000" scaled="1"/>
            <a:tileRect/>
          </a:gradFill>
          <a:ln w="55000" cap="flat" cmpd="thickThin" algn="ctr">
            <a:noFill/>
            <a:prstDash val="solid"/>
            <a:headEnd type="none" w="med" len="med"/>
            <a:tailEnd type="none" w="med" len="med"/>
          </a:ln>
          <a:effectLst/>
        </p:spPr>
        <p:txBody>
          <a:bodyPr vert="horz" wrap="square" lIns="0" tIns="91440" rIns="0" bIns="0" numCol="1" rtlCol="0" anchor="ctr" anchorCtr="0" compatLnSpc="1">
            <a:prstTxWarp prst="textNoShape">
              <a:avLst/>
            </a:prstTxWarp>
          </a:bodyPr>
          <a:lstStyle/>
          <a:p>
            <a:pPr marL="0" marR="0" lvl="0" indent="0" algn="ctr" defTabSz="1218937" eaLnBrk="1" fontAlgn="auto" latinLnBrk="0" hangingPunct="1">
              <a:lnSpc>
                <a:spcPct val="85000"/>
              </a:lnSpc>
              <a:spcBef>
                <a:spcPct val="0"/>
              </a:spcBef>
              <a:spcAft>
                <a:spcPts val="0"/>
              </a:spcAft>
              <a:buClrTx/>
              <a:buSzTx/>
              <a:buFontTx/>
              <a:buNone/>
              <a:tabLst/>
              <a:defRPr/>
            </a:pPr>
            <a:endParaRPr kumimoji="0" lang="en-US" sz="4800" b="0" i="0" u="none" strike="noStrike" kern="0" cap="none" spc="-200" normalizeH="0" baseline="0" noProof="0" dirty="0">
              <a:ln w="3175">
                <a:noFill/>
              </a:ln>
              <a:gradFill flip="none" rotWithShape="1">
                <a:gsLst>
                  <a:gs pos="0">
                    <a:srgbClr val="050813"/>
                  </a:gs>
                  <a:gs pos="81000">
                    <a:srgbClr val="004D6C"/>
                  </a:gs>
                  <a:gs pos="86000">
                    <a:srgbClr val="050813"/>
                  </a:gs>
                </a:gsLst>
                <a:lin ang="5400000" scaled="1"/>
                <a:tileRect/>
              </a:gradFill>
              <a:effectLst/>
              <a:uLnTx/>
              <a:uFillTx/>
              <a:latin typeface="Kozuka Gothic Pro H" pitchFamily="34" charset="-128"/>
              <a:ea typeface="+mn-ea"/>
              <a:cs typeface="Arial" charset="0"/>
            </a:endParaRPr>
          </a:p>
        </p:txBody>
      </p:sp>
      <p:pic>
        <p:nvPicPr>
          <p:cNvPr id="1026" name="Picture 2" descr="C:\Users\JeffSand\Desktop\new_9guy.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4916659"/>
            <a:ext cx="1659986" cy="1941341"/>
          </a:xfrm>
          <a:prstGeom prst="rect">
            <a:avLst/>
          </a:prstGeom>
          <a:extLst>
            <a:ext uri="{909E8E84-426E-40DD-AFC4-6F175D3DCCD1}">
              <a14:hiddenFill xmlns="" xmlns:a14="http://schemas.microsoft.com/office/drawing/2010/main">
                <a:solidFill>
                  <a:srgbClr xmlns:mc="http://schemas.openxmlformats.org/markup-compatibility/2006" val="FFFFFF" mc:Ignorable=""/>
                </a:solidFill>
              </a14:hiddenFill>
            </a:ext>
          </a:extLst>
        </p:spPr>
      </p:pic>
      <p:sp>
        <p:nvSpPr>
          <p:cNvPr id="9" name="标题 8"/>
          <p:cNvSpPr>
            <a:spLocks noGrp="1"/>
          </p:cNvSpPr>
          <p:nvPr>
            <p:ph type="title"/>
          </p:nvPr>
        </p:nvSpPr>
        <p:spPr>
          <a:xfrm>
            <a:off x="381000" y="323850"/>
            <a:ext cx="8382000" cy="553998"/>
          </a:xfrm>
        </p:spPr>
        <p:txBody>
          <a:bodyPr/>
          <a:lstStyle/>
          <a:p>
            <a:r>
              <a:rPr lang="en-US" altLang="zh-CN" dirty="0" smtClean="0"/>
              <a:t>MEF</a:t>
            </a:r>
            <a:r>
              <a:rPr lang="zh-CN" altLang="en-US" dirty="0" smtClean="0"/>
              <a:t>资源</a:t>
            </a:r>
            <a:endParaRPr lang="zh-CN" altLang="en-US" dirty="0"/>
          </a:p>
        </p:txBody>
      </p:sp>
      <p:sp>
        <p:nvSpPr>
          <p:cNvPr id="10" name="文本占位符 9"/>
          <p:cNvSpPr>
            <a:spLocks noGrp="1"/>
          </p:cNvSpPr>
          <p:nvPr>
            <p:ph type="body" sz="quarter" idx="10"/>
          </p:nvPr>
        </p:nvSpPr>
        <p:spPr>
          <a:xfrm>
            <a:off x="331076" y="1037895"/>
            <a:ext cx="8463455" cy="3982629"/>
          </a:xfrm>
        </p:spPr>
        <p:txBody>
          <a:bodyPr/>
          <a:lstStyle/>
          <a:p>
            <a:r>
              <a:rPr lang="en-US" altLang="zh-CN" sz="2400" dirty="0" smtClean="0"/>
              <a:t>MEF</a:t>
            </a:r>
            <a:r>
              <a:rPr lang="zh-CN" altLang="en-US" sz="2400" dirty="0" smtClean="0"/>
              <a:t>项目主页</a:t>
            </a:r>
            <a:r>
              <a:rPr lang="en-US" altLang="zh-CN" sz="2400" dirty="0" smtClean="0"/>
              <a:t>: </a:t>
            </a:r>
          </a:p>
          <a:p>
            <a:pPr lvl="1"/>
            <a:r>
              <a:rPr lang="en-US" altLang="zh-CN" sz="2000" dirty="0" smtClean="0">
                <a:hlinkClick r:id="rId4"/>
              </a:rPr>
              <a:t>http://mef.codeplex.com</a:t>
            </a:r>
            <a:r>
              <a:rPr lang="en-US" altLang="zh-CN" sz="2000" dirty="0" smtClean="0"/>
              <a:t> </a:t>
            </a:r>
          </a:p>
          <a:p>
            <a:r>
              <a:rPr lang="zh-CN" altLang="en-US" sz="2400" dirty="0" smtClean="0"/>
              <a:t>在</a:t>
            </a:r>
            <a:r>
              <a:rPr lang="en-US" altLang="zh-CN" sz="2400" dirty="0" smtClean="0"/>
              <a:t>.NET4</a:t>
            </a:r>
            <a:r>
              <a:rPr lang="zh-CN" altLang="en-US" sz="2400" dirty="0" smtClean="0"/>
              <a:t>中使用托管可扩展性框架构建可组合的应用程序</a:t>
            </a:r>
            <a:endParaRPr lang="en-US" altLang="zh-CN" sz="2400" dirty="0" smtClean="0"/>
          </a:p>
          <a:p>
            <a:pPr lvl="1"/>
            <a:r>
              <a:rPr lang="en-US" altLang="zh-CN" sz="2000" dirty="0" smtClean="0">
                <a:hlinkClick r:id="rId5"/>
              </a:rPr>
              <a:t>http://msdn.microsoft.com/zh-cn/magazine/ee291628.aspx</a:t>
            </a:r>
            <a:r>
              <a:rPr lang="en-US" altLang="zh-CN" sz="2000" dirty="0" smtClean="0"/>
              <a:t> </a:t>
            </a:r>
          </a:p>
          <a:p>
            <a:r>
              <a:rPr lang="en-US" altLang="zh-CN" sz="2400" dirty="0" smtClean="0"/>
              <a:t>Managed Extensibility Framework: Overview</a:t>
            </a:r>
          </a:p>
          <a:p>
            <a:pPr lvl="1"/>
            <a:r>
              <a:rPr lang="en-US" altLang="zh-CN" sz="2000" dirty="0" smtClean="0">
                <a:hlinkClick r:id="rId6"/>
              </a:rPr>
              <a:t>http://channel9.msdn.com/Blogs/pdc2008/TL33</a:t>
            </a:r>
            <a:r>
              <a:rPr lang="en-US" altLang="zh-CN" sz="2000" dirty="0" smtClean="0"/>
              <a:t> </a:t>
            </a:r>
          </a:p>
          <a:p>
            <a:r>
              <a:rPr lang="en-US" altLang="zh-CN" sz="2400" dirty="0" smtClean="0"/>
              <a:t>Building Extensible RIAs with the Managed Extensibility Framework</a:t>
            </a:r>
          </a:p>
          <a:p>
            <a:pPr lvl="1"/>
            <a:r>
              <a:rPr lang="en-US" altLang="zh-CN" sz="2000" dirty="0" smtClean="0">
                <a:hlinkClick r:id="rId7"/>
              </a:rPr>
              <a:t>http://www.microsoftpdc.com/2009/FT24</a:t>
            </a:r>
            <a:r>
              <a:rPr lang="en-US" altLang="zh-CN" sz="2000" dirty="0" smtClean="0"/>
              <a:t> </a:t>
            </a:r>
          </a:p>
          <a:p>
            <a:r>
              <a:rPr lang="en-US" altLang="zh-CN" sz="2400" dirty="0" smtClean="0"/>
              <a:t>MEF</a:t>
            </a:r>
            <a:r>
              <a:rPr lang="zh-CN" altLang="en-US" sz="2400" dirty="0" smtClean="0"/>
              <a:t>程序设计指南（博客园）：</a:t>
            </a:r>
            <a:endParaRPr lang="en-US" altLang="zh-CN" sz="2400" dirty="0" smtClean="0"/>
          </a:p>
          <a:p>
            <a:pPr lvl="1"/>
            <a:r>
              <a:rPr lang="en-US" altLang="zh-CN" sz="2000" dirty="0" smtClean="0">
                <a:hlinkClick r:id="rId8"/>
              </a:rPr>
              <a:t>http://www.cnblogs.com/beniao/archive/2010/08/11/1797537.html</a:t>
            </a:r>
            <a:r>
              <a:rPr lang="en-US" altLang="zh-CN" sz="2000" dirty="0" smtClean="0"/>
              <a:t> </a:t>
            </a:r>
          </a:p>
        </p:txBody>
      </p:sp>
    </p:spTree>
    <p:extLst>
      <p:ext uri="{BB962C8B-B14F-4D97-AF65-F5344CB8AC3E}">
        <p14:creationId xmlns="" xmlns:p14="http://schemas.microsoft.com/office/powerpoint/2010/main" val="329305898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6117021" y="2995445"/>
            <a:ext cx="2743200" cy="53602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400" dirty="0" smtClean="0">
                <a:solidFill>
                  <a:srgbClr val="00B050"/>
                </a:solidFill>
              </a:rPr>
              <a:t>Thanks</a:t>
            </a:r>
            <a:endParaRPr lang="zh-CN" altLang="en-US" sz="2400" dirty="0" smtClean="0">
              <a:solidFill>
                <a:srgbClr val="00B050"/>
              </a:solidFill>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85725" y="109538"/>
            <a:ext cx="8972550" cy="66389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19063" y="128588"/>
            <a:ext cx="8905875" cy="66008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09538" y="119063"/>
            <a:ext cx="8924925" cy="66198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DC09 PPT Template (4 x 3)">
  <a:themeElements>
    <a:clrScheme name="PDC 2009">
      <a:dk1>
        <a:srgbClr val="000000"/>
      </a:dk1>
      <a:lt1>
        <a:srgbClr val="FFFFFF"/>
      </a:lt1>
      <a:dk2>
        <a:srgbClr val="0070C0"/>
      </a:dk2>
      <a:lt2>
        <a:srgbClr val="BDE3FF"/>
      </a:lt2>
      <a:accent1>
        <a:srgbClr val="C3D69B"/>
      </a:accent1>
      <a:accent2>
        <a:srgbClr val="7D706D"/>
      </a:accent2>
      <a:accent3>
        <a:srgbClr val="B8B2AE"/>
      </a:accent3>
      <a:accent4>
        <a:srgbClr val="DF8536"/>
      </a:accent4>
      <a:accent5>
        <a:srgbClr val="5F779C"/>
      </a:accent5>
      <a:accent6>
        <a:srgbClr val="AA534A"/>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defRPr>
        </a:defPPr>
      </a:lstStyle>
      <a:style>
        <a:lnRef idx="0">
          <a:schemeClr val="accent5"/>
        </a:lnRef>
        <a:fillRef idx="3">
          <a:schemeClr val="accent5"/>
        </a:fillRef>
        <a:effectRef idx="3">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1_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PDC09 PPT Template (4 x 3)</Template>
  <TotalTime>4142</TotalTime>
  <Words>1577</Words>
  <Application>Microsoft Office PowerPoint</Application>
  <PresentationFormat>全屏显示(4:3)</PresentationFormat>
  <Paragraphs>326</Paragraphs>
  <Slides>62</Slides>
  <Notes>18</Notes>
  <HiddenSlides>0</HiddenSlides>
  <MMClips>0</MMClips>
  <ScaleCrop>false</ScaleCrop>
  <HeadingPairs>
    <vt:vector size="4" baseType="variant">
      <vt:variant>
        <vt:lpstr>主题</vt:lpstr>
      </vt:variant>
      <vt:variant>
        <vt:i4>3</vt:i4>
      </vt:variant>
      <vt:variant>
        <vt:lpstr>幻灯片标题</vt:lpstr>
      </vt:variant>
      <vt:variant>
        <vt:i4>62</vt:i4>
      </vt:variant>
    </vt:vector>
  </HeadingPairs>
  <TitlesOfParts>
    <vt:vector size="65" baseType="lpstr">
      <vt:lpstr>PDC09 PPT Template (4 x 3)</vt:lpstr>
      <vt:lpstr>White with Consolas font for code slides</vt:lpstr>
      <vt:lpstr>1_White with Consolas font for code slides</vt:lpstr>
      <vt:lpstr>Managed Extensibility Framework 托管可扩展性框架</vt:lpstr>
      <vt:lpstr>幻灯片 2</vt:lpstr>
      <vt:lpstr>幻灯片 3</vt:lpstr>
      <vt:lpstr>幻灯片 4</vt:lpstr>
      <vt:lpstr>幻灯片 5</vt:lpstr>
      <vt:lpstr>一般可扩展应用程序架构</vt:lpstr>
      <vt:lpstr>幻灯片 7</vt:lpstr>
      <vt:lpstr>幻灯片 8</vt:lpstr>
      <vt:lpstr>幻灯片 9</vt:lpstr>
      <vt:lpstr>RIA Extensions, add-ins, and plugins oh my! </vt:lpstr>
      <vt:lpstr>Extensibility implants</vt:lpstr>
      <vt:lpstr>Turning fat apps into slimmer apps</vt:lpstr>
      <vt:lpstr>幻灯片 13</vt:lpstr>
      <vt:lpstr>幻灯片 14</vt:lpstr>
      <vt:lpstr>幻灯片 15</vt:lpstr>
      <vt:lpstr>幻灯片 16</vt:lpstr>
      <vt:lpstr>MEF Basics…</vt:lpstr>
      <vt:lpstr>幻灯片 18</vt:lpstr>
      <vt:lpstr>幻灯片 19</vt:lpstr>
      <vt:lpstr>MEF Basics…</vt:lpstr>
      <vt:lpstr>Export it.</vt:lpstr>
      <vt:lpstr>Import it.</vt:lpstr>
      <vt:lpstr>Import it.</vt:lpstr>
      <vt:lpstr>Import it.</vt:lpstr>
      <vt:lpstr>Compose it.</vt:lpstr>
      <vt:lpstr>幻灯片 26</vt:lpstr>
      <vt:lpstr>幻灯片 27</vt:lpstr>
      <vt:lpstr>Be different – Use metadata</vt:lpstr>
      <vt:lpstr>幻灯片 29</vt:lpstr>
      <vt:lpstr>Export it - Metadata</vt:lpstr>
      <vt:lpstr>Import it - Metadata</vt:lpstr>
      <vt:lpstr>Have it your way! – Custom Exports</vt:lpstr>
      <vt:lpstr>Export it - Metadata</vt:lpstr>
      <vt:lpstr>Customize it – Custom exports</vt:lpstr>
      <vt:lpstr>幻灯片 35</vt:lpstr>
      <vt:lpstr>MEF and Prism</vt:lpstr>
      <vt:lpstr>Introducing MEF-Prism integration</vt:lpstr>
      <vt:lpstr>Introducing MEF-Prism integration</vt:lpstr>
      <vt:lpstr>Introducing MEF-Prism integration</vt:lpstr>
      <vt:lpstr>Introducing MEF-Prism integration</vt:lpstr>
      <vt:lpstr>Introducing MEF-Prism integration</vt:lpstr>
      <vt:lpstr>Where can I get it?</vt:lpstr>
      <vt:lpstr>MEF Cross-platform(s)</vt:lpstr>
      <vt:lpstr>幻灯片 44</vt:lpstr>
      <vt:lpstr>幻灯片 45</vt:lpstr>
      <vt:lpstr>MEF的几个核心概念</vt:lpstr>
      <vt:lpstr>使用MEF的一般步骤</vt:lpstr>
      <vt:lpstr>幻灯片 48</vt:lpstr>
      <vt:lpstr>基元层-生成部件和编程模型的位置</vt:lpstr>
      <vt:lpstr>幻灯片 50</vt:lpstr>
      <vt:lpstr>特性化编程模型 Attributed Programming Model</vt:lpstr>
      <vt:lpstr>托管层-进行组合的位置</vt:lpstr>
      <vt:lpstr>幻灯片 53</vt:lpstr>
      <vt:lpstr>通过构造函数导入</vt:lpstr>
      <vt:lpstr>控制部件创建策略</vt:lpstr>
      <vt:lpstr>幻灯片 56</vt:lpstr>
      <vt:lpstr>导入延迟导出和访问元数据</vt:lpstr>
      <vt:lpstr>重新组合</vt:lpstr>
      <vt:lpstr>MEF的世界</vt:lpstr>
      <vt:lpstr>幻灯片 60</vt:lpstr>
      <vt:lpstr>MEF资源</vt:lpstr>
      <vt:lpstr>幻灯片 62</vt:lpstr>
    </vt:vector>
  </TitlesOfParts>
  <Manager>&lt;Content Manager Name Here&gt;</Manager>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Professional Developers Conference (PDC) 2009</dc:subject>
  <dc:creator>gblock</dc:creator>
  <dc:description>Template: Sean Masterton, Silver Fox Productions, Inc.
Formatting:
Event Date: November 17-19, 2009
Event Location: Los Angeles, CA
Audience Type: External</dc:description>
  <cp:lastModifiedBy>Elvis Qin</cp:lastModifiedBy>
  <cp:revision>362</cp:revision>
  <dcterms:created xsi:type="dcterms:W3CDTF">2009-11-04T19:25:14Z</dcterms:created>
  <dcterms:modified xsi:type="dcterms:W3CDTF">2011-04-28T09:30:27Z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0x0101000D65F7010862AD47AA80F4CC7F1EB64D</vt:lpwstr>
  </property>
</Properties>
</file>